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399" r:id="rId5"/>
    <p:sldId id="401" r:id="rId6"/>
    <p:sldId id="311" r:id="rId7"/>
    <p:sldId id="385" r:id="rId8"/>
    <p:sldId id="386" r:id="rId9"/>
    <p:sldId id="389" r:id="rId10"/>
    <p:sldId id="390" r:id="rId11"/>
    <p:sldId id="392" r:id="rId12"/>
    <p:sldId id="394" r:id="rId13"/>
    <p:sldId id="393" r:id="rId14"/>
    <p:sldId id="396" r:id="rId15"/>
    <p:sldId id="397" r:id="rId16"/>
    <p:sldId id="402" r:id="rId17"/>
    <p:sldId id="411" r:id="rId18"/>
    <p:sldId id="400" r:id="rId19"/>
    <p:sldId id="403" r:id="rId20"/>
    <p:sldId id="404" r:id="rId21"/>
    <p:sldId id="405" r:id="rId22"/>
    <p:sldId id="406" r:id="rId23"/>
    <p:sldId id="407" r:id="rId24"/>
    <p:sldId id="409" r:id="rId25"/>
    <p:sldId id="410" r:id="rId26"/>
    <p:sldId id="412" r:id="rId27"/>
    <p:sldId id="413" r:id="rId28"/>
    <p:sldId id="414" r:id="rId29"/>
    <p:sldId id="415" r:id="rId30"/>
    <p:sldId id="416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ed Neji Hergli" initials="MNH" lastIdx="1" clrIdx="0">
    <p:extLst>
      <p:ext uri="{19B8F6BF-5375-455C-9EA6-DF929625EA0E}">
        <p15:presenceInfo xmlns:p15="http://schemas.microsoft.com/office/powerpoint/2012/main" userId="Mohamed Neji Herg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E3A"/>
    <a:srgbClr val="072070"/>
    <a:srgbClr val="F0F8FA"/>
    <a:srgbClr val="DFF0F5"/>
    <a:srgbClr val="FA0000"/>
    <a:srgbClr val="E11F1F"/>
    <a:srgbClr val="000000"/>
    <a:srgbClr val="EBF6F9"/>
    <a:srgbClr val="5F5F60"/>
    <a:srgbClr val="5E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94660"/>
  </p:normalViewPr>
  <p:slideViewPr>
    <p:cSldViewPr>
      <p:cViewPr varScale="1">
        <p:scale>
          <a:sx n="72" d="100"/>
          <a:sy n="72" d="100"/>
        </p:scale>
        <p:origin x="2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6C44-502C-469E-82CE-20B805326371}" type="datetimeFigureOut">
              <a:rPr lang="fr-FR" smtClean="0"/>
              <a:t>18/10/2025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2407-E5E6-45F1-A6E5-DF28805940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2407-E5E6-45F1-A6E5-DF28805940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2407-E5E6-45F1-A6E5-DF28805940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LSRF s’est imposée comme la réponse tunisienne à la crise de confiance financière mondiale, traduisant la volonté d’encadrer la gouvernance et de crédibiliser la certification des comptes.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2407-E5E6-45F1-A6E5-DF28805940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35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Directive 2014/56/UE du 16 avril 2014</a:t>
            </a:r>
          </a:p>
          <a:p>
            <a:r>
              <a:rPr lang="fr-FR"/>
              <a:t>règlement UE n° 537/2014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2407-E5E6-45F1-A6E5-DF288059400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28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32275" y="643585"/>
            <a:ext cx="720852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4098" name="Picture 2" descr="Obligations de Transparence Financière pour les Sociétés : Guide Complet |  Avocat en Droit des Affaires">
            <a:extLst>
              <a:ext uri="{FF2B5EF4-FFF2-40B4-BE49-F238E27FC236}">
                <a16:creationId xmlns:a16="http://schemas.microsoft.com/office/drawing/2014/main" id="{191E31F3-4C90-4C17-BA66-C488576D8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5" y="1824355"/>
            <a:ext cx="5576888" cy="50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A1BC30-6890-40FE-BC73-3F0CB3684B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355"/>
            <a:ext cx="6625745" cy="5033645"/>
          </a:xfrm>
          <a:prstGeom prst="rect">
            <a:avLst/>
          </a:prstGeom>
        </p:spPr>
      </p:pic>
      <p:sp>
        <p:nvSpPr>
          <p:cNvPr id="11" name="bg object 18">
            <a:extLst>
              <a:ext uri="{FF2B5EF4-FFF2-40B4-BE49-F238E27FC236}">
                <a16:creationId xmlns:a16="http://schemas.microsoft.com/office/drawing/2014/main" id="{26C57EE5-5E11-4A97-9A7D-D2481442778C}"/>
              </a:ext>
            </a:extLst>
          </p:cNvPr>
          <p:cNvSpPr/>
          <p:nvPr userDrawn="1"/>
        </p:nvSpPr>
        <p:spPr>
          <a:xfrm>
            <a:off x="-10634" y="1824355"/>
            <a:ext cx="12202633" cy="5033645"/>
          </a:xfrm>
          <a:custGeom>
            <a:avLst/>
            <a:gdLst/>
            <a:ahLst/>
            <a:cxnLst/>
            <a:rect l="l" t="t" r="r" b="b"/>
            <a:pathLst>
              <a:path w="12192000" h="4725034">
                <a:moveTo>
                  <a:pt x="12191999" y="4724656"/>
                </a:moveTo>
                <a:lnTo>
                  <a:pt x="12191999" y="0"/>
                </a:lnTo>
                <a:lnTo>
                  <a:pt x="0" y="0"/>
                </a:lnTo>
                <a:lnTo>
                  <a:pt x="0" y="4724656"/>
                </a:lnTo>
                <a:lnTo>
                  <a:pt x="12191999" y="4724656"/>
                </a:lnTo>
                <a:close/>
              </a:path>
            </a:pathLst>
          </a:custGeom>
          <a:solidFill>
            <a:srgbClr val="002060">
              <a:alpha val="5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5F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5F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1ABDFADB-143D-48EF-BB3E-DD7B08060DA9}"/>
              </a:ext>
            </a:extLst>
          </p:cNvPr>
          <p:cNvSpPr/>
          <p:nvPr userDrawn="1"/>
        </p:nvSpPr>
        <p:spPr>
          <a:xfrm>
            <a:off x="0" y="-16398"/>
            <a:ext cx="5528946" cy="68743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g object 17">
            <a:extLst>
              <a:ext uri="{FF2B5EF4-FFF2-40B4-BE49-F238E27FC236}">
                <a16:creationId xmlns:a16="http://schemas.microsoft.com/office/drawing/2014/main" id="{DF7F9770-C2CF-4DBB-AD14-0BBE6CBAE9F6}"/>
              </a:ext>
            </a:extLst>
          </p:cNvPr>
          <p:cNvSpPr/>
          <p:nvPr userDrawn="1"/>
        </p:nvSpPr>
        <p:spPr>
          <a:xfrm>
            <a:off x="6663055" y="2316480"/>
            <a:ext cx="5071745" cy="45720"/>
          </a:xfrm>
          <a:custGeom>
            <a:avLst/>
            <a:gdLst/>
            <a:ahLst/>
            <a:cxnLst/>
            <a:rect l="l" t="t" r="r" b="b"/>
            <a:pathLst>
              <a:path w="5071745" h="45719">
                <a:moveTo>
                  <a:pt x="5071237" y="0"/>
                </a:moveTo>
                <a:lnTo>
                  <a:pt x="0" y="0"/>
                </a:lnTo>
                <a:lnTo>
                  <a:pt x="0" y="45718"/>
                </a:lnTo>
                <a:lnTo>
                  <a:pt x="5071237" y="45718"/>
                </a:lnTo>
                <a:lnTo>
                  <a:pt x="5071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Obligations de Transparence Financière pour les Sociétés : Guide Complet |  Avocat en Droit des Affaires">
            <a:extLst>
              <a:ext uri="{FF2B5EF4-FFF2-40B4-BE49-F238E27FC236}">
                <a16:creationId xmlns:a16="http://schemas.microsoft.com/office/drawing/2014/main" id="{9F6D164D-3C04-4DFD-9420-E0345BB6E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9"/>
            <a:ext cx="5528946" cy="6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118ECB78-CB08-45F0-A415-3B0ACEA40C8F}"/>
              </a:ext>
            </a:extLst>
          </p:cNvPr>
          <p:cNvSpPr txBox="1"/>
          <p:nvPr userDrawn="1"/>
        </p:nvSpPr>
        <p:spPr>
          <a:xfrm>
            <a:off x="3581400" y="2819400"/>
            <a:ext cx="13716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  <a:latin typeface="Arial MT"/>
                <a:cs typeface="Arial MT"/>
              </a:rPr>
              <a:t>LSRF 20 ans après</a:t>
            </a:r>
            <a:endParaRPr sz="3000" b="1" i="1" dirty="0">
              <a:solidFill>
                <a:schemeClr val="accent1">
                  <a:lumMod val="50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551" y="1328420"/>
            <a:ext cx="10178897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7262" y="2487167"/>
            <a:ext cx="10278110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645" y="2346462"/>
            <a:ext cx="5209822" cy="2216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endParaRPr lang="fr-FR" sz="1000" b="1" i="1" dirty="0">
              <a:solidFill>
                <a:srgbClr val="FFFF00"/>
              </a:solidFill>
              <a:latin typeface="+mj-lt"/>
              <a:cs typeface="Arial"/>
            </a:endParaRPr>
          </a:p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lang="fr-FR" sz="3300" b="1" dirty="0">
                <a:solidFill>
                  <a:srgbClr val="FFFF00"/>
                </a:solidFill>
                <a:latin typeface="+mj-lt"/>
                <a:cs typeface="Arial"/>
              </a:rPr>
              <a:t>La sincérité des états financiers entre ambition fondatrice et enjeux de maturité institutionnelle</a:t>
            </a:r>
            <a:endParaRPr sz="3300" b="1" dirty="0">
              <a:solidFill>
                <a:srgbClr val="FFFF00"/>
              </a:solidFill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397000" y="852088"/>
            <a:ext cx="10515600" cy="498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220"/>
              </a:lnSpc>
              <a:spcBef>
                <a:spcPts val="100"/>
              </a:spcBef>
            </a:pPr>
            <a:r>
              <a:rPr lang="fr-FR" b="1" dirty="0">
                <a:latin typeface="+mj-lt"/>
              </a:rPr>
              <a:t>La LSRF deux décennies après: l’héritage et les nouveaux défis du contrôle légal</a:t>
            </a:r>
            <a:endParaRPr b="1" dirty="0">
              <a:latin typeface="+mj-lt"/>
            </a:endParaRPr>
          </a:p>
        </p:txBody>
      </p:sp>
      <p:sp>
        <p:nvSpPr>
          <p:cNvPr id="6" name="AutoShape 2" descr="logo-blanc">
            <a:extLst>
              <a:ext uri="{FF2B5EF4-FFF2-40B4-BE49-F238E27FC236}">
                <a16:creationId xmlns:a16="http://schemas.microsoft.com/office/drawing/2014/main" id="{2AB71179-DD7F-400E-9F74-B3CB5FAF9F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B7A415F-AA3F-43A1-8DFA-AD142FD67415}"/>
              </a:ext>
            </a:extLst>
          </p:cNvPr>
          <p:cNvSpPr txBox="1">
            <a:spLocks/>
          </p:cNvSpPr>
          <p:nvPr/>
        </p:nvSpPr>
        <p:spPr>
          <a:xfrm>
            <a:off x="1828800" y="5857238"/>
            <a:ext cx="1506059" cy="491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R="5080" algn="r">
              <a:lnSpc>
                <a:spcPts val="4220"/>
              </a:lnSpc>
            </a:pPr>
            <a:r>
              <a:rPr lang="fr-FR" sz="2200" b="1" spc="-20" dirty="0">
                <a:solidFill>
                  <a:srgbClr val="FFC000"/>
                </a:solidFill>
                <a:latin typeface="+mj-lt"/>
              </a:rPr>
              <a:t>18/10/2025</a:t>
            </a:r>
            <a:endParaRPr lang="fr-FR" sz="2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85F36F9-5336-4721-AA6F-339775DB86AD}"/>
              </a:ext>
            </a:extLst>
          </p:cNvPr>
          <p:cNvSpPr/>
          <p:nvPr/>
        </p:nvSpPr>
        <p:spPr>
          <a:xfrm>
            <a:off x="0" y="1628268"/>
            <a:ext cx="12192000" cy="48132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79EEB9C-73F3-4587-B34D-E1A3981C14DB}"/>
              </a:ext>
            </a:extLst>
          </p:cNvPr>
          <p:cNvSpPr/>
          <p:nvPr/>
        </p:nvSpPr>
        <p:spPr>
          <a:xfrm>
            <a:off x="0" y="386210"/>
            <a:ext cx="12192000" cy="93851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3DD414-56DD-4BA5-A930-08F94B26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8996"/>
            <a:ext cx="831737" cy="8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CC233F8B-4275-4C19-8140-F6B1B5826FA4}"/>
              </a:ext>
            </a:extLst>
          </p:cNvPr>
          <p:cNvSpPr txBox="1"/>
          <p:nvPr/>
        </p:nvSpPr>
        <p:spPr>
          <a:xfrm>
            <a:off x="1941285" y="5232708"/>
            <a:ext cx="2971800" cy="62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lang="fr-FR" sz="2000" b="1" i="1" dirty="0">
                <a:solidFill>
                  <a:srgbClr val="FFFFFF"/>
                </a:solidFill>
                <a:latin typeface="+mj-lt"/>
                <a:cs typeface="Arial"/>
              </a:rPr>
              <a:t>Par Mohamed Neji HERGLI</a:t>
            </a:r>
            <a:br>
              <a:rPr lang="fr-FR" sz="2000" b="1" i="1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fr-FR" sz="2000" b="1" i="1" dirty="0">
                <a:solidFill>
                  <a:srgbClr val="FFFFFF"/>
                </a:solidFill>
                <a:latin typeface="+mj-lt"/>
                <a:cs typeface="Arial"/>
              </a:rPr>
              <a:t>Expert-comptable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204FF1E6-495D-4D54-9045-160E43A0F26E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389091" y="1314874"/>
            <a:ext cx="44877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Champ de la désignation obligatoire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10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30" name="Google Shape;136;p18">
            <a:extLst>
              <a:ext uri="{FF2B5EF4-FFF2-40B4-BE49-F238E27FC236}">
                <a16:creationId xmlns:a16="http://schemas.microsoft.com/office/drawing/2014/main" id="{4D93FED3-622E-4125-83C5-F39EB1A62B60}"/>
              </a:ext>
            </a:extLst>
          </p:cNvPr>
          <p:cNvSpPr/>
          <p:nvPr/>
        </p:nvSpPr>
        <p:spPr>
          <a:xfrm>
            <a:off x="7770656" y="2393473"/>
            <a:ext cx="3111181" cy="3042600"/>
          </a:xfrm>
          <a:prstGeom prst="round1Rect">
            <a:avLst>
              <a:gd name="adj" fmla="val 12587"/>
            </a:avLst>
          </a:prstGeom>
          <a:solidFill>
            <a:srgbClr val="D9D9D9">
              <a:alpha val="3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137;p18">
            <a:extLst>
              <a:ext uri="{FF2B5EF4-FFF2-40B4-BE49-F238E27FC236}">
                <a16:creationId xmlns:a16="http://schemas.microsoft.com/office/drawing/2014/main" id="{49642A1A-2233-46B0-A792-86DF5F3DFAA6}"/>
              </a:ext>
            </a:extLst>
          </p:cNvPr>
          <p:cNvSpPr/>
          <p:nvPr/>
        </p:nvSpPr>
        <p:spPr>
          <a:xfrm>
            <a:off x="4353124" y="3459673"/>
            <a:ext cx="3134467" cy="1976400"/>
          </a:xfrm>
          <a:prstGeom prst="round1Rect">
            <a:avLst>
              <a:gd name="adj" fmla="val 14920"/>
            </a:avLst>
          </a:prstGeom>
          <a:solidFill>
            <a:srgbClr val="6C63FF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2" name="Google Shape;140;p18">
            <a:extLst>
              <a:ext uri="{FF2B5EF4-FFF2-40B4-BE49-F238E27FC236}">
                <a16:creationId xmlns:a16="http://schemas.microsoft.com/office/drawing/2014/main" id="{B41BCFBF-08E2-43B6-A75D-5335BF956F21}"/>
              </a:ext>
            </a:extLst>
          </p:cNvPr>
          <p:cNvSpPr/>
          <p:nvPr/>
        </p:nvSpPr>
        <p:spPr>
          <a:xfrm>
            <a:off x="958878" y="4525873"/>
            <a:ext cx="3134466" cy="910200"/>
          </a:xfrm>
          <a:prstGeom prst="round1Rect">
            <a:avLst>
              <a:gd name="adj" fmla="val 29421"/>
            </a:avLst>
          </a:prstGeom>
          <a:solidFill>
            <a:srgbClr val="6C63FF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" name="Google Shape;141;p18">
            <a:extLst>
              <a:ext uri="{FF2B5EF4-FFF2-40B4-BE49-F238E27FC236}">
                <a16:creationId xmlns:a16="http://schemas.microsoft.com/office/drawing/2014/main" id="{92F4CD9A-6EC9-44A9-9CDA-D5E153806BF8}"/>
              </a:ext>
            </a:extLst>
          </p:cNvPr>
          <p:cNvSpPr txBox="1"/>
          <p:nvPr/>
        </p:nvSpPr>
        <p:spPr>
          <a:xfrm flipH="1">
            <a:off x="899638" y="4040207"/>
            <a:ext cx="629264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1930.</a:t>
            </a:r>
            <a:endParaRPr sz="12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143;p18">
            <a:extLst>
              <a:ext uri="{FF2B5EF4-FFF2-40B4-BE49-F238E27FC236}">
                <a16:creationId xmlns:a16="http://schemas.microsoft.com/office/drawing/2014/main" id="{2CBBE07B-DFE2-4F58-AC69-EF31B4F00967}"/>
              </a:ext>
            </a:extLst>
          </p:cNvPr>
          <p:cNvSpPr/>
          <p:nvPr/>
        </p:nvSpPr>
        <p:spPr>
          <a:xfrm flipH="1">
            <a:off x="948301" y="4303973"/>
            <a:ext cx="714600" cy="137100"/>
          </a:xfrm>
          <a:prstGeom prst="roundRect">
            <a:avLst>
              <a:gd name="adj" fmla="val 50000"/>
            </a:avLst>
          </a:prstGeom>
          <a:solidFill>
            <a:srgbClr val="5EB2F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146;p18">
            <a:extLst>
              <a:ext uri="{FF2B5EF4-FFF2-40B4-BE49-F238E27FC236}">
                <a16:creationId xmlns:a16="http://schemas.microsoft.com/office/drawing/2014/main" id="{BA74DD82-E808-4E8A-81C0-A26EC0C7BBAB}"/>
              </a:ext>
            </a:extLst>
          </p:cNvPr>
          <p:cNvSpPr txBox="1"/>
          <p:nvPr/>
        </p:nvSpPr>
        <p:spPr>
          <a:xfrm flipH="1">
            <a:off x="4277796" y="2974007"/>
            <a:ext cx="584241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1960.</a:t>
            </a:r>
            <a:endParaRPr sz="12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147;p18">
            <a:extLst>
              <a:ext uri="{FF2B5EF4-FFF2-40B4-BE49-F238E27FC236}">
                <a16:creationId xmlns:a16="http://schemas.microsoft.com/office/drawing/2014/main" id="{01D4933E-9EC7-4687-A961-2B33BF33942B}"/>
              </a:ext>
            </a:extLst>
          </p:cNvPr>
          <p:cNvSpPr/>
          <p:nvPr/>
        </p:nvSpPr>
        <p:spPr>
          <a:xfrm flipH="1">
            <a:off x="4349447" y="3237773"/>
            <a:ext cx="714600" cy="137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240" name="Google Shape;148;p18">
            <a:extLst>
              <a:ext uri="{FF2B5EF4-FFF2-40B4-BE49-F238E27FC236}">
                <a16:creationId xmlns:a16="http://schemas.microsoft.com/office/drawing/2014/main" id="{AC9F14C4-D9FE-4B68-B101-ED8BCC1BF210}"/>
              </a:ext>
            </a:extLst>
          </p:cNvPr>
          <p:cNvSpPr txBox="1"/>
          <p:nvPr/>
        </p:nvSpPr>
        <p:spPr>
          <a:xfrm flipH="1">
            <a:off x="7696200" y="1907807"/>
            <a:ext cx="1219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defRPr>
            </a:lvl1pPr>
          </a:lstStyle>
          <a:p>
            <a:r>
              <a:rPr lang="en" dirty="0">
                <a:sym typeface="Montserrat SemiBold"/>
              </a:rPr>
              <a:t>2000….2005</a:t>
            </a:r>
            <a:endParaRPr dirty="0">
              <a:sym typeface="Montserrat SemiBold"/>
            </a:endParaRPr>
          </a:p>
        </p:txBody>
      </p:sp>
      <p:sp>
        <p:nvSpPr>
          <p:cNvPr id="241" name="Google Shape;149;p18">
            <a:extLst>
              <a:ext uri="{FF2B5EF4-FFF2-40B4-BE49-F238E27FC236}">
                <a16:creationId xmlns:a16="http://schemas.microsoft.com/office/drawing/2014/main" id="{3726CF68-B909-4514-84EF-4FAF3253F990}"/>
              </a:ext>
            </a:extLst>
          </p:cNvPr>
          <p:cNvSpPr/>
          <p:nvPr/>
        </p:nvSpPr>
        <p:spPr>
          <a:xfrm flipH="1">
            <a:off x="7767850" y="2171573"/>
            <a:ext cx="714600" cy="137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42" name="Google Shape;150;p18">
            <a:extLst>
              <a:ext uri="{FF2B5EF4-FFF2-40B4-BE49-F238E27FC236}">
                <a16:creationId xmlns:a16="http://schemas.microsoft.com/office/drawing/2014/main" id="{C8DB3D0E-467A-420E-937B-2CA70BDBE060}"/>
              </a:ext>
            </a:extLst>
          </p:cNvPr>
          <p:cNvCxnSpPr>
            <a:stCxn id="235" idx="1"/>
            <a:endCxn id="239" idx="3"/>
          </p:cNvCxnSpPr>
          <p:nvPr/>
        </p:nvCxnSpPr>
        <p:spPr>
          <a:xfrm flipV="1">
            <a:off x="1662901" y="3306323"/>
            <a:ext cx="2686546" cy="106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151;p18">
            <a:extLst>
              <a:ext uri="{FF2B5EF4-FFF2-40B4-BE49-F238E27FC236}">
                <a16:creationId xmlns:a16="http://schemas.microsoft.com/office/drawing/2014/main" id="{BC89A833-DDE8-4F3D-8E09-DD549B2F66C1}"/>
              </a:ext>
            </a:extLst>
          </p:cNvPr>
          <p:cNvCxnSpPr>
            <a:stCxn id="239" idx="1"/>
            <a:endCxn id="241" idx="3"/>
          </p:cNvCxnSpPr>
          <p:nvPr/>
        </p:nvCxnSpPr>
        <p:spPr>
          <a:xfrm flipV="1">
            <a:off x="5064047" y="2240123"/>
            <a:ext cx="2703803" cy="106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7207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5" name="Google Shape;145;p18">
            <a:extLst>
              <a:ext uri="{FF2B5EF4-FFF2-40B4-BE49-F238E27FC236}">
                <a16:creationId xmlns:a16="http://schemas.microsoft.com/office/drawing/2014/main" id="{ACF1F255-B979-4999-8A52-0F80BD660191}"/>
              </a:ext>
            </a:extLst>
          </p:cNvPr>
          <p:cNvSpPr txBox="1"/>
          <p:nvPr/>
        </p:nvSpPr>
        <p:spPr>
          <a:xfrm>
            <a:off x="1147455" y="4777700"/>
            <a:ext cx="2631293" cy="40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S.A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[Art. 32 LF du 24/07/1867]</a:t>
            </a:r>
            <a:endParaRPr dirty="0">
              <a:solidFill>
                <a:srgbClr val="B31E3A"/>
              </a:solidFill>
              <a:sym typeface="Montserrat Medium"/>
            </a:endParaRPr>
          </a:p>
        </p:txBody>
      </p:sp>
      <p:sp>
        <p:nvSpPr>
          <p:cNvPr id="276" name="Google Shape;142;p18">
            <a:extLst>
              <a:ext uri="{FF2B5EF4-FFF2-40B4-BE49-F238E27FC236}">
                <a16:creationId xmlns:a16="http://schemas.microsoft.com/office/drawing/2014/main" id="{4E66D761-8D3D-4142-B12E-8D1C3E3D702E}"/>
              </a:ext>
            </a:extLst>
          </p:cNvPr>
          <p:cNvSpPr txBox="1"/>
          <p:nvPr/>
        </p:nvSpPr>
        <p:spPr>
          <a:xfrm>
            <a:off x="4422780" y="3618809"/>
            <a:ext cx="2953857" cy="68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" dirty="0">
                <a:sym typeface="Montserrat Medium"/>
              </a:rPr>
              <a:t>S.A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[Art. 83 du CC]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dirty="0">
                <a:sym typeface="Montserrat Medium"/>
              </a:rPr>
              <a:t>S.C.A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[Art. 145 du CC] </a:t>
            </a:r>
            <a:endParaRPr dirty="0">
              <a:solidFill>
                <a:srgbClr val="B31E3A"/>
              </a:solidFill>
              <a:sym typeface="Montserrat Medium"/>
            </a:endParaRPr>
          </a:p>
        </p:txBody>
      </p:sp>
      <p:sp>
        <p:nvSpPr>
          <p:cNvPr id="278" name="object 9">
            <a:extLst>
              <a:ext uri="{FF2B5EF4-FFF2-40B4-BE49-F238E27FC236}">
                <a16:creationId xmlns:a16="http://schemas.microsoft.com/office/drawing/2014/main" id="{B4895A1B-BF44-4D5F-BE60-FB03AA0AA018}"/>
              </a:ext>
            </a:extLst>
          </p:cNvPr>
          <p:cNvSpPr txBox="1"/>
          <p:nvPr/>
        </p:nvSpPr>
        <p:spPr>
          <a:xfrm>
            <a:off x="7747371" y="2393473"/>
            <a:ext cx="3134467" cy="30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dirty="0"/>
              <a:t>S.A </a:t>
            </a:r>
            <a:r>
              <a:rPr lang="fr-FR" dirty="0">
                <a:solidFill>
                  <a:srgbClr val="B31E3A"/>
                </a:solidFill>
              </a:rPr>
              <a:t>[Art. 260 du CSC]</a:t>
            </a:r>
          </a:p>
          <a:p>
            <a:r>
              <a:rPr lang="fr-FR" dirty="0"/>
              <a:t>S.C.A </a:t>
            </a:r>
            <a:r>
              <a:rPr lang="fr-FR" dirty="0">
                <a:solidFill>
                  <a:srgbClr val="B31E3A"/>
                </a:solidFill>
              </a:rPr>
              <a:t>[Art. 391 du CSC]</a:t>
            </a:r>
          </a:p>
          <a:p>
            <a:r>
              <a:rPr lang="fr-FR" dirty="0"/>
              <a:t>S.A.R.L) dont le capital est ≥ 20 mDT [</a:t>
            </a:r>
            <a:r>
              <a:rPr lang="fr-FR" dirty="0">
                <a:solidFill>
                  <a:srgbClr val="B31E3A"/>
                </a:solidFill>
              </a:rPr>
              <a:t>Article 123 du CSC]</a:t>
            </a:r>
          </a:p>
          <a:p>
            <a:r>
              <a:rPr lang="fr-FR" spc="-20" dirty="0"/>
              <a:t>S.U.A.R.L dont le capital est ≥ 20 mDT </a:t>
            </a:r>
            <a:r>
              <a:rPr lang="fr-FR" spc="-20" dirty="0">
                <a:solidFill>
                  <a:srgbClr val="B31E3A"/>
                </a:solidFill>
              </a:rPr>
              <a:t>[Article 148 du CSC]</a:t>
            </a:r>
          </a:p>
          <a:p>
            <a:r>
              <a:rPr lang="fr-FR" dirty="0">
                <a:solidFill>
                  <a:srgbClr val="0070C0"/>
                </a:solidFill>
              </a:rPr>
              <a:t>Autres sociétés, si durant 3 exercices comptables successifs leur chiffre d’affaires ou leur capital dépasse un montant fixé par arrêté du MF </a:t>
            </a:r>
            <a:r>
              <a:rPr lang="fr-FR" dirty="0">
                <a:solidFill>
                  <a:srgbClr val="B31E3A"/>
                </a:solidFill>
              </a:rPr>
              <a:t>[Article 13 du CSC] </a:t>
            </a:r>
            <a:r>
              <a:rPr lang="fr-FR" i="1" dirty="0">
                <a:solidFill>
                  <a:srgbClr val="FF0000"/>
                </a:solidFill>
              </a:rPr>
              <a:t>Arrêté non publié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D99C856-D1C5-4E91-AAEC-87E96CAC38AC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18137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  <p:bldP spid="232" grpId="0" animBg="1"/>
      <p:bldP spid="233" grpId="0"/>
      <p:bldP spid="235" grpId="0" animBg="1"/>
      <p:bldP spid="238" grpId="0"/>
      <p:bldP spid="239" grpId="0" animBg="1"/>
      <p:bldP spid="240" grpId="0"/>
      <p:bldP spid="241" grpId="0" animBg="1"/>
      <p:bldP spid="275" grpId="0"/>
      <p:bldP spid="276" grpId="0"/>
      <p:bldP spid="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389091" y="1314874"/>
            <a:ext cx="44877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Durée du mandat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11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21" name="Google Shape;92;p17">
            <a:extLst>
              <a:ext uri="{FF2B5EF4-FFF2-40B4-BE49-F238E27FC236}">
                <a16:creationId xmlns:a16="http://schemas.microsoft.com/office/drawing/2014/main" id="{A34324EA-39D8-4E0D-B086-F799807E4690}"/>
              </a:ext>
            </a:extLst>
          </p:cNvPr>
          <p:cNvGrpSpPr/>
          <p:nvPr/>
        </p:nvGrpSpPr>
        <p:grpSpPr>
          <a:xfrm>
            <a:off x="9663151" y="3299784"/>
            <a:ext cx="237175" cy="290516"/>
            <a:chOff x="3297649" y="2171604"/>
            <a:chExt cx="481965" cy="590359"/>
          </a:xfrm>
        </p:grpSpPr>
        <p:sp>
          <p:nvSpPr>
            <p:cNvPr id="22" name="Google Shape;93;p17">
              <a:extLst>
                <a:ext uri="{FF2B5EF4-FFF2-40B4-BE49-F238E27FC236}">
                  <a16:creationId xmlns:a16="http://schemas.microsoft.com/office/drawing/2014/main" id="{363643B3-F1B7-430E-BA5D-C2FC57618912}"/>
                </a:ext>
              </a:extLst>
            </p:cNvPr>
            <p:cNvSpPr/>
            <p:nvPr/>
          </p:nvSpPr>
          <p:spPr>
            <a:xfrm>
              <a:off x="3297649" y="2171604"/>
              <a:ext cx="481965" cy="486060"/>
            </a:xfrm>
            <a:custGeom>
              <a:avLst/>
              <a:gdLst/>
              <a:ahLst/>
              <a:cxnLst/>
              <a:rect l="l" t="t" r="r" b="b"/>
              <a:pathLst>
                <a:path w="481965" h="486060" extrusionOk="0">
                  <a:moveTo>
                    <a:pt x="456057" y="177356"/>
                  </a:moveTo>
                  <a:lnTo>
                    <a:pt x="355282" y="177356"/>
                  </a:lnTo>
                  <a:cubicBezTo>
                    <a:pt x="362522" y="161163"/>
                    <a:pt x="366331" y="143637"/>
                    <a:pt x="366331" y="125730"/>
                  </a:cubicBezTo>
                  <a:cubicBezTo>
                    <a:pt x="366331" y="115253"/>
                    <a:pt x="365093" y="104966"/>
                    <a:pt x="362522" y="94869"/>
                  </a:cubicBezTo>
                  <a:cubicBezTo>
                    <a:pt x="361379" y="90202"/>
                    <a:pt x="356616" y="87440"/>
                    <a:pt x="352044" y="88583"/>
                  </a:cubicBezTo>
                  <a:cubicBezTo>
                    <a:pt x="347377" y="89726"/>
                    <a:pt x="344615" y="94488"/>
                    <a:pt x="345757" y="99060"/>
                  </a:cubicBezTo>
                  <a:cubicBezTo>
                    <a:pt x="347948" y="107728"/>
                    <a:pt x="349091" y="116681"/>
                    <a:pt x="349091" y="125635"/>
                  </a:cubicBezTo>
                  <a:cubicBezTo>
                    <a:pt x="349091" y="143732"/>
                    <a:pt x="344615" y="161449"/>
                    <a:pt x="336042" y="177260"/>
                  </a:cubicBezTo>
                  <a:lnTo>
                    <a:pt x="280416" y="177260"/>
                  </a:lnTo>
                  <a:cubicBezTo>
                    <a:pt x="285179" y="171164"/>
                    <a:pt x="287941" y="163925"/>
                    <a:pt x="287941" y="156210"/>
                  </a:cubicBezTo>
                  <a:cubicBezTo>
                    <a:pt x="287941" y="137160"/>
                    <a:pt x="271272" y="121253"/>
                    <a:pt x="249365" y="117729"/>
                  </a:cubicBezTo>
                  <a:lnTo>
                    <a:pt x="249365" y="74295"/>
                  </a:lnTo>
                  <a:cubicBezTo>
                    <a:pt x="261557" y="77153"/>
                    <a:pt x="270701" y="85535"/>
                    <a:pt x="270701" y="95155"/>
                  </a:cubicBezTo>
                  <a:cubicBezTo>
                    <a:pt x="270701" y="99917"/>
                    <a:pt x="274606" y="103823"/>
                    <a:pt x="279368" y="103823"/>
                  </a:cubicBezTo>
                  <a:cubicBezTo>
                    <a:pt x="284131" y="103823"/>
                    <a:pt x="288036" y="99917"/>
                    <a:pt x="288036" y="95155"/>
                  </a:cubicBezTo>
                  <a:cubicBezTo>
                    <a:pt x="288036" y="76105"/>
                    <a:pt x="271367" y="60198"/>
                    <a:pt x="249460" y="56674"/>
                  </a:cubicBezTo>
                  <a:lnTo>
                    <a:pt x="249460" y="43244"/>
                  </a:lnTo>
                  <a:cubicBezTo>
                    <a:pt x="249460" y="38481"/>
                    <a:pt x="245555" y="34576"/>
                    <a:pt x="240792" y="34576"/>
                  </a:cubicBezTo>
                  <a:cubicBezTo>
                    <a:pt x="236030" y="34576"/>
                    <a:pt x="232124" y="38481"/>
                    <a:pt x="232124" y="43244"/>
                  </a:cubicBezTo>
                  <a:lnTo>
                    <a:pt x="232124" y="56483"/>
                  </a:lnTo>
                  <a:cubicBezTo>
                    <a:pt x="209550" y="59627"/>
                    <a:pt x="192310" y="75724"/>
                    <a:pt x="192310" y="95155"/>
                  </a:cubicBezTo>
                  <a:cubicBezTo>
                    <a:pt x="192310" y="114586"/>
                    <a:pt x="209550" y="130588"/>
                    <a:pt x="232124" y="133826"/>
                  </a:cubicBezTo>
                  <a:lnTo>
                    <a:pt x="232124" y="177356"/>
                  </a:lnTo>
                  <a:cubicBezTo>
                    <a:pt x="219361" y="174784"/>
                    <a:pt x="209645" y="166116"/>
                    <a:pt x="209645" y="156305"/>
                  </a:cubicBezTo>
                  <a:cubicBezTo>
                    <a:pt x="209645" y="151543"/>
                    <a:pt x="205740" y="147638"/>
                    <a:pt x="200978" y="147638"/>
                  </a:cubicBezTo>
                  <a:cubicBezTo>
                    <a:pt x="196215" y="147638"/>
                    <a:pt x="192310" y="151543"/>
                    <a:pt x="192310" y="156305"/>
                  </a:cubicBezTo>
                  <a:cubicBezTo>
                    <a:pt x="192310" y="164020"/>
                    <a:pt x="195072" y="171260"/>
                    <a:pt x="199835" y="177356"/>
                  </a:cubicBezTo>
                  <a:lnTo>
                    <a:pt x="145447" y="177356"/>
                  </a:lnTo>
                  <a:cubicBezTo>
                    <a:pt x="136874" y="161544"/>
                    <a:pt x="132398" y="143828"/>
                    <a:pt x="132398" y="125730"/>
                  </a:cubicBezTo>
                  <a:cubicBezTo>
                    <a:pt x="132398" y="66008"/>
                    <a:pt x="180975" y="17336"/>
                    <a:pt x="240792" y="17336"/>
                  </a:cubicBezTo>
                  <a:cubicBezTo>
                    <a:pt x="276797" y="17336"/>
                    <a:pt x="310325" y="35147"/>
                    <a:pt x="330518" y="64961"/>
                  </a:cubicBezTo>
                  <a:cubicBezTo>
                    <a:pt x="333185" y="68866"/>
                    <a:pt x="338614" y="69914"/>
                    <a:pt x="342519" y="67247"/>
                  </a:cubicBezTo>
                  <a:cubicBezTo>
                    <a:pt x="346424" y="64580"/>
                    <a:pt x="347472" y="59150"/>
                    <a:pt x="344805" y="55245"/>
                  </a:cubicBezTo>
                  <a:cubicBezTo>
                    <a:pt x="321374" y="20669"/>
                    <a:pt x="282416" y="0"/>
                    <a:pt x="240697" y="0"/>
                  </a:cubicBezTo>
                  <a:cubicBezTo>
                    <a:pt x="171450" y="0"/>
                    <a:pt x="115062" y="56388"/>
                    <a:pt x="115062" y="125635"/>
                  </a:cubicBezTo>
                  <a:cubicBezTo>
                    <a:pt x="115062" y="143542"/>
                    <a:pt x="118872" y="161163"/>
                    <a:pt x="126111" y="177260"/>
                  </a:cubicBezTo>
                  <a:lnTo>
                    <a:pt x="25908" y="177260"/>
                  </a:lnTo>
                  <a:cubicBezTo>
                    <a:pt x="11621" y="177260"/>
                    <a:pt x="0" y="188881"/>
                    <a:pt x="0" y="203168"/>
                  </a:cubicBezTo>
                  <a:lnTo>
                    <a:pt x="0" y="218504"/>
                  </a:lnTo>
                  <a:cubicBezTo>
                    <a:pt x="0" y="231362"/>
                    <a:pt x="9430" y="242126"/>
                    <a:pt x="21717" y="244126"/>
                  </a:cubicBezTo>
                  <a:lnTo>
                    <a:pt x="84487" y="314801"/>
                  </a:lnTo>
                  <a:cubicBezTo>
                    <a:pt x="87630" y="318326"/>
                    <a:pt x="93155" y="318707"/>
                    <a:pt x="96679" y="315563"/>
                  </a:cubicBezTo>
                  <a:cubicBezTo>
                    <a:pt x="100203" y="312420"/>
                    <a:pt x="100584" y="306896"/>
                    <a:pt x="97441" y="303371"/>
                  </a:cubicBezTo>
                  <a:lnTo>
                    <a:pt x="45148" y="244507"/>
                  </a:lnTo>
                  <a:lnTo>
                    <a:pt x="436721" y="244507"/>
                  </a:lnTo>
                  <a:lnTo>
                    <a:pt x="289084" y="409670"/>
                  </a:lnTo>
                  <a:lnTo>
                    <a:pt x="254222" y="409670"/>
                  </a:lnTo>
                  <a:cubicBezTo>
                    <a:pt x="249460" y="409670"/>
                    <a:pt x="245555" y="413576"/>
                    <a:pt x="245555" y="418338"/>
                  </a:cubicBezTo>
                  <a:cubicBezTo>
                    <a:pt x="245555" y="423101"/>
                    <a:pt x="249460" y="427006"/>
                    <a:pt x="254222" y="427006"/>
                  </a:cubicBezTo>
                  <a:lnTo>
                    <a:pt x="284226" y="427006"/>
                  </a:lnTo>
                  <a:lnTo>
                    <a:pt x="284226" y="477393"/>
                  </a:lnTo>
                  <a:cubicBezTo>
                    <a:pt x="284226" y="482156"/>
                    <a:pt x="288036" y="486061"/>
                    <a:pt x="292799" y="486061"/>
                  </a:cubicBezTo>
                  <a:lnTo>
                    <a:pt x="292799" y="486061"/>
                  </a:lnTo>
                  <a:cubicBezTo>
                    <a:pt x="297561" y="486061"/>
                    <a:pt x="301466" y="482156"/>
                    <a:pt x="301466" y="477393"/>
                  </a:cubicBezTo>
                  <a:lnTo>
                    <a:pt x="301466" y="421577"/>
                  </a:lnTo>
                  <a:cubicBezTo>
                    <a:pt x="301466" y="421577"/>
                    <a:pt x="460153" y="244126"/>
                    <a:pt x="460153" y="244126"/>
                  </a:cubicBezTo>
                  <a:cubicBezTo>
                    <a:pt x="472440" y="242126"/>
                    <a:pt x="481965" y="231362"/>
                    <a:pt x="481965" y="218504"/>
                  </a:cubicBezTo>
                  <a:lnTo>
                    <a:pt x="481965" y="203168"/>
                  </a:lnTo>
                  <a:cubicBezTo>
                    <a:pt x="481965" y="188881"/>
                    <a:pt x="470345" y="177260"/>
                    <a:pt x="456057" y="177260"/>
                  </a:cubicBezTo>
                  <a:close/>
                  <a:moveTo>
                    <a:pt x="270605" y="156305"/>
                  </a:moveTo>
                  <a:cubicBezTo>
                    <a:pt x="270605" y="165926"/>
                    <a:pt x="261461" y="174308"/>
                    <a:pt x="249269" y="177165"/>
                  </a:cubicBezTo>
                  <a:lnTo>
                    <a:pt x="249269" y="135446"/>
                  </a:lnTo>
                  <a:cubicBezTo>
                    <a:pt x="261461" y="138303"/>
                    <a:pt x="270605" y="146685"/>
                    <a:pt x="270605" y="156305"/>
                  </a:cubicBezTo>
                  <a:close/>
                  <a:moveTo>
                    <a:pt x="209550" y="95250"/>
                  </a:moveTo>
                  <a:cubicBezTo>
                    <a:pt x="209550" y="85344"/>
                    <a:pt x="219266" y="76772"/>
                    <a:pt x="232029" y="74200"/>
                  </a:cubicBezTo>
                  <a:lnTo>
                    <a:pt x="232029" y="116396"/>
                  </a:lnTo>
                  <a:cubicBezTo>
                    <a:pt x="219266" y="113824"/>
                    <a:pt x="209550" y="105156"/>
                    <a:pt x="209550" y="95345"/>
                  </a:cubicBezTo>
                  <a:close/>
                  <a:moveTo>
                    <a:pt x="25908" y="227362"/>
                  </a:moveTo>
                  <a:lnTo>
                    <a:pt x="25908" y="227362"/>
                  </a:lnTo>
                  <a:cubicBezTo>
                    <a:pt x="21146" y="227362"/>
                    <a:pt x="17240" y="223457"/>
                    <a:pt x="17240" y="218694"/>
                  </a:cubicBezTo>
                  <a:lnTo>
                    <a:pt x="17240" y="203359"/>
                  </a:lnTo>
                  <a:cubicBezTo>
                    <a:pt x="17240" y="198596"/>
                    <a:pt x="21146" y="194691"/>
                    <a:pt x="25908" y="194691"/>
                  </a:cubicBezTo>
                  <a:lnTo>
                    <a:pt x="140303" y="194691"/>
                  </a:lnTo>
                  <a:cubicBezTo>
                    <a:pt x="140303" y="194691"/>
                    <a:pt x="140303" y="194691"/>
                    <a:pt x="140303" y="194691"/>
                  </a:cubicBezTo>
                  <a:cubicBezTo>
                    <a:pt x="140303" y="194691"/>
                    <a:pt x="140303" y="194691"/>
                    <a:pt x="140303" y="194691"/>
                  </a:cubicBezTo>
                  <a:lnTo>
                    <a:pt x="230219" y="194691"/>
                  </a:lnTo>
                  <a:cubicBezTo>
                    <a:pt x="233362" y="195263"/>
                    <a:pt x="236601" y="195548"/>
                    <a:pt x="239935" y="195548"/>
                  </a:cubicBezTo>
                  <a:cubicBezTo>
                    <a:pt x="240030" y="195548"/>
                    <a:pt x="240221" y="195548"/>
                    <a:pt x="240316" y="195548"/>
                  </a:cubicBezTo>
                  <a:cubicBezTo>
                    <a:pt x="240316" y="195548"/>
                    <a:pt x="240411" y="195548"/>
                    <a:pt x="240506" y="195548"/>
                  </a:cubicBezTo>
                  <a:cubicBezTo>
                    <a:pt x="240602" y="195548"/>
                    <a:pt x="240792" y="195548"/>
                    <a:pt x="240887" y="195548"/>
                  </a:cubicBezTo>
                  <a:cubicBezTo>
                    <a:pt x="243840" y="195548"/>
                    <a:pt x="246793" y="195263"/>
                    <a:pt x="249650" y="194786"/>
                  </a:cubicBezTo>
                  <a:lnTo>
                    <a:pt x="340805" y="194786"/>
                  </a:lnTo>
                  <a:cubicBezTo>
                    <a:pt x="340805" y="194786"/>
                    <a:pt x="340805" y="194786"/>
                    <a:pt x="340805" y="194786"/>
                  </a:cubicBezTo>
                  <a:cubicBezTo>
                    <a:pt x="340805" y="194786"/>
                    <a:pt x="340805" y="194786"/>
                    <a:pt x="340805" y="194786"/>
                  </a:cubicBezTo>
                  <a:lnTo>
                    <a:pt x="455771" y="194786"/>
                  </a:lnTo>
                  <a:cubicBezTo>
                    <a:pt x="460534" y="194786"/>
                    <a:pt x="464439" y="198692"/>
                    <a:pt x="464439" y="203454"/>
                  </a:cubicBezTo>
                  <a:lnTo>
                    <a:pt x="464439" y="218789"/>
                  </a:lnTo>
                  <a:cubicBezTo>
                    <a:pt x="464439" y="223552"/>
                    <a:pt x="460534" y="227457"/>
                    <a:pt x="455771" y="227457"/>
                  </a:cubicBezTo>
                  <a:lnTo>
                    <a:pt x="25908" y="2274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4;p17">
              <a:extLst>
                <a:ext uri="{FF2B5EF4-FFF2-40B4-BE49-F238E27FC236}">
                  <a16:creationId xmlns:a16="http://schemas.microsoft.com/office/drawing/2014/main" id="{09722F73-BEAA-46E2-8A29-504F5012441A}"/>
                </a:ext>
              </a:extLst>
            </p:cNvPr>
            <p:cNvSpPr/>
            <p:nvPr/>
          </p:nvSpPr>
          <p:spPr>
            <a:xfrm>
              <a:off x="3406859" y="2502270"/>
              <a:ext cx="192256" cy="259693"/>
            </a:xfrm>
            <a:custGeom>
              <a:avLst/>
              <a:gdLst/>
              <a:ahLst/>
              <a:cxnLst/>
              <a:rect l="l" t="t" r="r" b="b"/>
              <a:pathLst>
                <a:path w="192256" h="259693" extrusionOk="0">
                  <a:moveTo>
                    <a:pt x="183684" y="178541"/>
                  </a:moveTo>
                  <a:lnTo>
                    <a:pt x="183684" y="178541"/>
                  </a:lnTo>
                  <a:cubicBezTo>
                    <a:pt x="178922" y="178541"/>
                    <a:pt x="175016" y="182446"/>
                    <a:pt x="175016" y="187208"/>
                  </a:cubicBezTo>
                  <a:lnTo>
                    <a:pt x="175016" y="228356"/>
                  </a:lnTo>
                  <a:cubicBezTo>
                    <a:pt x="175016" y="231595"/>
                    <a:pt x="173873" y="234738"/>
                    <a:pt x="171968" y="237215"/>
                  </a:cubicBezTo>
                  <a:cubicBezTo>
                    <a:pt x="167682" y="242739"/>
                    <a:pt x="159586" y="243977"/>
                    <a:pt x="153395" y="240167"/>
                  </a:cubicBezTo>
                  <a:lnTo>
                    <a:pt x="99769" y="207116"/>
                  </a:lnTo>
                  <a:cubicBezTo>
                    <a:pt x="99007" y="206544"/>
                    <a:pt x="98340" y="205973"/>
                    <a:pt x="97673" y="205401"/>
                  </a:cubicBezTo>
                  <a:cubicBezTo>
                    <a:pt x="89196" y="198543"/>
                    <a:pt x="87577" y="196733"/>
                    <a:pt x="87577" y="192161"/>
                  </a:cubicBezTo>
                  <a:lnTo>
                    <a:pt x="87577" y="96435"/>
                  </a:lnTo>
                  <a:lnTo>
                    <a:pt x="104817" y="96435"/>
                  </a:lnTo>
                  <a:cubicBezTo>
                    <a:pt x="109580" y="96435"/>
                    <a:pt x="113485" y="92530"/>
                    <a:pt x="113485" y="87767"/>
                  </a:cubicBezTo>
                  <a:cubicBezTo>
                    <a:pt x="113485" y="83005"/>
                    <a:pt x="109580" y="79100"/>
                    <a:pt x="104817" y="79100"/>
                  </a:cubicBezTo>
                  <a:lnTo>
                    <a:pt x="82814" y="79100"/>
                  </a:lnTo>
                  <a:lnTo>
                    <a:pt x="15092" y="2900"/>
                  </a:lnTo>
                  <a:cubicBezTo>
                    <a:pt x="11948" y="-625"/>
                    <a:pt x="6424" y="-1006"/>
                    <a:pt x="2900" y="2138"/>
                  </a:cubicBezTo>
                  <a:cubicBezTo>
                    <a:pt x="-625" y="5281"/>
                    <a:pt x="-1006" y="10805"/>
                    <a:pt x="2138" y="14330"/>
                  </a:cubicBezTo>
                  <a:lnTo>
                    <a:pt x="70241" y="91006"/>
                  </a:lnTo>
                  <a:lnTo>
                    <a:pt x="70241" y="192066"/>
                  </a:lnTo>
                  <a:cubicBezTo>
                    <a:pt x="70241" y="205306"/>
                    <a:pt x="77861" y="211497"/>
                    <a:pt x="86720" y="218736"/>
                  </a:cubicBezTo>
                  <a:cubicBezTo>
                    <a:pt x="87482" y="219403"/>
                    <a:pt x="88339" y="220070"/>
                    <a:pt x="89196" y="220736"/>
                  </a:cubicBezTo>
                  <a:cubicBezTo>
                    <a:pt x="89482" y="221022"/>
                    <a:pt x="89863" y="221213"/>
                    <a:pt x="90149" y="221403"/>
                  </a:cubicBezTo>
                  <a:lnTo>
                    <a:pt x="144251" y="254836"/>
                  </a:lnTo>
                  <a:cubicBezTo>
                    <a:pt x="149489" y="258074"/>
                    <a:pt x="155395" y="259694"/>
                    <a:pt x="161110" y="259694"/>
                  </a:cubicBezTo>
                  <a:cubicBezTo>
                    <a:pt x="170444" y="259694"/>
                    <a:pt x="179588" y="255598"/>
                    <a:pt x="185589" y="247787"/>
                  </a:cubicBezTo>
                  <a:cubicBezTo>
                    <a:pt x="189875" y="242168"/>
                    <a:pt x="192161" y="235500"/>
                    <a:pt x="192257" y="228356"/>
                  </a:cubicBezTo>
                  <a:lnTo>
                    <a:pt x="192257" y="187208"/>
                  </a:lnTo>
                  <a:cubicBezTo>
                    <a:pt x="192257" y="182446"/>
                    <a:pt x="188447" y="178541"/>
                    <a:pt x="183684" y="1785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98;p17">
            <a:extLst>
              <a:ext uri="{FF2B5EF4-FFF2-40B4-BE49-F238E27FC236}">
                <a16:creationId xmlns:a16="http://schemas.microsoft.com/office/drawing/2014/main" id="{1050F523-9D6C-4961-A131-EBBC6E104B9B}"/>
              </a:ext>
            </a:extLst>
          </p:cNvPr>
          <p:cNvSpPr/>
          <p:nvPr/>
        </p:nvSpPr>
        <p:spPr>
          <a:xfrm rot="5400000" flipH="1">
            <a:off x="3709270" y="2740800"/>
            <a:ext cx="2161200" cy="2164800"/>
          </a:xfrm>
          <a:prstGeom prst="arc">
            <a:avLst>
              <a:gd name="adj1" fmla="val 16403981"/>
              <a:gd name="adj2" fmla="val 5480519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100000">
                <a:schemeClr val="lt1"/>
              </a:gs>
            </a:gsLst>
            <a:lin ang="10800025" scaled="0"/>
          </a:gradFill>
          <a:ln w="70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425" tIns="67425" rIns="67425" bIns="6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32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Google Shape;99;p17">
            <a:extLst>
              <a:ext uri="{FF2B5EF4-FFF2-40B4-BE49-F238E27FC236}">
                <a16:creationId xmlns:a16="http://schemas.microsoft.com/office/drawing/2014/main" id="{DFA3AF5B-BF1F-426D-A173-449D97CCA259}"/>
              </a:ext>
            </a:extLst>
          </p:cNvPr>
          <p:cNvSpPr/>
          <p:nvPr/>
        </p:nvSpPr>
        <p:spPr>
          <a:xfrm>
            <a:off x="3642455" y="3754950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102;p17">
            <a:extLst>
              <a:ext uri="{FF2B5EF4-FFF2-40B4-BE49-F238E27FC236}">
                <a16:creationId xmlns:a16="http://schemas.microsoft.com/office/drawing/2014/main" id="{783E3581-93A7-40B4-8B85-B5B973E7651F}"/>
              </a:ext>
            </a:extLst>
          </p:cNvPr>
          <p:cNvSpPr/>
          <p:nvPr/>
        </p:nvSpPr>
        <p:spPr>
          <a:xfrm>
            <a:off x="1837898" y="3754950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" name="Google Shape;103;p17">
            <a:extLst>
              <a:ext uri="{FF2B5EF4-FFF2-40B4-BE49-F238E27FC236}">
                <a16:creationId xmlns:a16="http://schemas.microsoft.com/office/drawing/2014/main" id="{4014790D-794B-44C7-8DE1-B7337F4D6E37}"/>
              </a:ext>
            </a:extLst>
          </p:cNvPr>
          <p:cNvSpPr/>
          <p:nvPr/>
        </p:nvSpPr>
        <p:spPr>
          <a:xfrm>
            <a:off x="4721069" y="2657590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1" name="Google Shape;104;p17">
            <a:extLst>
              <a:ext uri="{FF2B5EF4-FFF2-40B4-BE49-F238E27FC236}">
                <a16:creationId xmlns:a16="http://schemas.microsoft.com/office/drawing/2014/main" id="{B03747D9-37C9-4D77-BED7-BA442ED680A5}"/>
              </a:ext>
            </a:extLst>
          </p:cNvPr>
          <p:cNvCxnSpPr>
            <a:stCxn id="26" idx="2"/>
            <a:endCxn id="29" idx="3"/>
          </p:cNvCxnSpPr>
          <p:nvPr/>
        </p:nvCxnSpPr>
        <p:spPr>
          <a:xfrm rot="10800000">
            <a:off x="2334155" y="3823500"/>
            <a:ext cx="130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2" name="Google Shape;105;p17">
            <a:extLst>
              <a:ext uri="{FF2B5EF4-FFF2-40B4-BE49-F238E27FC236}">
                <a16:creationId xmlns:a16="http://schemas.microsoft.com/office/drawing/2014/main" id="{8068C5CE-861C-4267-8709-DD34A9C2DBA9}"/>
              </a:ext>
            </a:extLst>
          </p:cNvPr>
          <p:cNvCxnSpPr>
            <a:cxnSpLocks/>
            <a:stCxn id="30" idx="0"/>
          </p:cNvCxnSpPr>
          <p:nvPr/>
        </p:nvCxnSpPr>
        <p:spPr>
          <a:xfrm rot="5400000" flipH="1">
            <a:off x="4118669" y="1986640"/>
            <a:ext cx="109800" cy="12321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3" name="Google Shape;107;p17">
            <a:extLst>
              <a:ext uri="{FF2B5EF4-FFF2-40B4-BE49-F238E27FC236}">
                <a16:creationId xmlns:a16="http://schemas.microsoft.com/office/drawing/2014/main" id="{9FFCED54-F959-4B6A-A390-57419B268CFD}"/>
              </a:ext>
            </a:extLst>
          </p:cNvPr>
          <p:cNvSpPr/>
          <p:nvPr/>
        </p:nvSpPr>
        <p:spPr>
          <a:xfrm rot="-5400000" flipH="1">
            <a:off x="5869200" y="2741400"/>
            <a:ext cx="2160000" cy="2163600"/>
          </a:xfrm>
          <a:prstGeom prst="arc">
            <a:avLst>
              <a:gd name="adj1" fmla="val 16397343"/>
              <a:gd name="adj2" fmla="val 5457987"/>
            </a:avLst>
          </a:prstGeom>
          <a:noFill/>
          <a:ln w="7025" cap="flat" cmpd="sng">
            <a:solidFill>
              <a:srgbClr val="07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7425" tIns="67425" rIns="67425" bIns="6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32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" name="Google Shape;108;p17">
            <a:extLst>
              <a:ext uri="{FF2B5EF4-FFF2-40B4-BE49-F238E27FC236}">
                <a16:creationId xmlns:a16="http://schemas.microsoft.com/office/drawing/2014/main" id="{2BF3B503-81FE-4ABE-B74D-638D084752B6}"/>
              </a:ext>
            </a:extLst>
          </p:cNvPr>
          <p:cNvSpPr/>
          <p:nvPr/>
        </p:nvSpPr>
        <p:spPr>
          <a:xfrm rot="10800000">
            <a:off x="7950944" y="3754950"/>
            <a:ext cx="137100" cy="137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" name="Google Shape;111;p17">
            <a:extLst>
              <a:ext uri="{FF2B5EF4-FFF2-40B4-BE49-F238E27FC236}">
                <a16:creationId xmlns:a16="http://schemas.microsoft.com/office/drawing/2014/main" id="{B02E0EBA-F418-425A-95C1-E396BA707532}"/>
              </a:ext>
            </a:extLst>
          </p:cNvPr>
          <p:cNvSpPr/>
          <p:nvPr/>
        </p:nvSpPr>
        <p:spPr>
          <a:xfrm rot="10800000">
            <a:off x="9404146" y="3754950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" name="Google Shape;112;p17">
            <a:extLst>
              <a:ext uri="{FF2B5EF4-FFF2-40B4-BE49-F238E27FC236}">
                <a16:creationId xmlns:a16="http://schemas.microsoft.com/office/drawing/2014/main" id="{C8498C0A-AB69-45C4-A582-8F50EFA33E60}"/>
              </a:ext>
            </a:extLst>
          </p:cNvPr>
          <p:cNvSpPr/>
          <p:nvPr/>
        </p:nvSpPr>
        <p:spPr>
          <a:xfrm rot="10800000">
            <a:off x="6880301" y="4850343"/>
            <a:ext cx="137100" cy="137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0" name="Google Shape;113;p17">
            <a:extLst>
              <a:ext uri="{FF2B5EF4-FFF2-40B4-BE49-F238E27FC236}">
                <a16:creationId xmlns:a16="http://schemas.microsoft.com/office/drawing/2014/main" id="{A527C20B-0674-4897-B01E-CF7A9AE201AF}"/>
              </a:ext>
            </a:extLst>
          </p:cNvPr>
          <p:cNvCxnSpPr>
            <a:stCxn id="34" idx="2"/>
            <a:endCxn id="38" idx="3"/>
          </p:cNvCxnSpPr>
          <p:nvPr/>
        </p:nvCxnSpPr>
        <p:spPr>
          <a:xfrm>
            <a:off x="8088044" y="3823500"/>
            <a:ext cx="1316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1" name="Google Shape;114;p17">
            <a:extLst>
              <a:ext uri="{FF2B5EF4-FFF2-40B4-BE49-F238E27FC236}">
                <a16:creationId xmlns:a16="http://schemas.microsoft.com/office/drawing/2014/main" id="{49C4ED3A-20B1-48F0-B87F-AEDE8282FE2B}"/>
              </a:ext>
            </a:extLst>
          </p:cNvPr>
          <p:cNvSpPr/>
          <p:nvPr/>
        </p:nvSpPr>
        <p:spPr>
          <a:xfrm>
            <a:off x="5796685" y="3754950"/>
            <a:ext cx="137100" cy="1371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115;p17">
            <a:extLst>
              <a:ext uri="{FF2B5EF4-FFF2-40B4-BE49-F238E27FC236}">
                <a16:creationId xmlns:a16="http://schemas.microsoft.com/office/drawing/2014/main" id="{62693E1D-99DA-4836-B82D-3DD30B6E765A}"/>
              </a:ext>
            </a:extLst>
          </p:cNvPr>
          <p:cNvSpPr txBox="1"/>
          <p:nvPr/>
        </p:nvSpPr>
        <p:spPr>
          <a:xfrm>
            <a:off x="4075769" y="3633600"/>
            <a:ext cx="142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1930.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" name="Google Shape;116;p17">
            <a:extLst>
              <a:ext uri="{FF2B5EF4-FFF2-40B4-BE49-F238E27FC236}">
                <a16:creationId xmlns:a16="http://schemas.microsoft.com/office/drawing/2014/main" id="{D5202175-4D9D-4E02-AF3B-693BAC1DFEA1}"/>
              </a:ext>
            </a:extLst>
          </p:cNvPr>
          <p:cNvCxnSpPr>
            <a:cxnSpLocks/>
            <a:stCxn id="39" idx="0"/>
          </p:cNvCxnSpPr>
          <p:nvPr/>
        </p:nvCxnSpPr>
        <p:spPr>
          <a:xfrm rot="-5400000" flipH="1">
            <a:off x="7510151" y="4426143"/>
            <a:ext cx="109500" cy="1232100"/>
          </a:xfrm>
          <a:prstGeom prst="bentConnector2">
            <a:avLst/>
          </a:prstGeom>
          <a:noFill/>
          <a:ln w="9525" cap="flat" cmpd="sng">
            <a:solidFill>
              <a:srgbClr val="07207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" name="Google Shape;117;p17">
            <a:extLst>
              <a:ext uri="{FF2B5EF4-FFF2-40B4-BE49-F238E27FC236}">
                <a16:creationId xmlns:a16="http://schemas.microsoft.com/office/drawing/2014/main" id="{E8168CBD-F54F-4E39-B1E1-55A880CB6BC6}"/>
              </a:ext>
            </a:extLst>
          </p:cNvPr>
          <p:cNvSpPr txBox="1"/>
          <p:nvPr/>
        </p:nvSpPr>
        <p:spPr>
          <a:xfrm>
            <a:off x="6235001" y="3633600"/>
            <a:ext cx="142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1960…2005</a:t>
            </a:r>
            <a:endParaRPr sz="1600" dirty="0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" name="Google Shape;118;p17">
            <a:extLst>
              <a:ext uri="{FF2B5EF4-FFF2-40B4-BE49-F238E27FC236}">
                <a16:creationId xmlns:a16="http://schemas.microsoft.com/office/drawing/2014/main" id="{ADF241B4-31FB-4F73-91B4-2C38876E7CFA}"/>
              </a:ext>
            </a:extLst>
          </p:cNvPr>
          <p:cNvSpPr/>
          <p:nvPr/>
        </p:nvSpPr>
        <p:spPr>
          <a:xfrm>
            <a:off x="5123435" y="4295600"/>
            <a:ext cx="14916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Milestone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" name="Google Shape;119;p17">
            <a:extLst>
              <a:ext uri="{FF2B5EF4-FFF2-40B4-BE49-F238E27FC236}">
                <a16:creationId xmlns:a16="http://schemas.microsoft.com/office/drawing/2014/main" id="{5C8F1701-8CA2-40F1-814B-9E74120574EC}"/>
              </a:ext>
            </a:extLst>
          </p:cNvPr>
          <p:cNvCxnSpPr>
            <a:stCxn id="41" idx="4"/>
            <a:endCxn id="46" idx="0"/>
          </p:cNvCxnSpPr>
          <p:nvPr/>
        </p:nvCxnSpPr>
        <p:spPr>
          <a:xfrm>
            <a:off x="5865235" y="3892050"/>
            <a:ext cx="3900" cy="40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145;p18">
            <a:extLst>
              <a:ext uri="{FF2B5EF4-FFF2-40B4-BE49-F238E27FC236}">
                <a16:creationId xmlns:a16="http://schemas.microsoft.com/office/drawing/2014/main" id="{CCD795D8-B9C1-4230-9692-8486ED498662}"/>
              </a:ext>
            </a:extLst>
          </p:cNvPr>
          <p:cNvSpPr txBox="1"/>
          <p:nvPr/>
        </p:nvSpPr>
        <p:spPr>
          <a:xfrm>
            <a:off x="739187" y="2133337"/>
            <a:ext cx="2932925" cy="6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Annuel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[Art. 32 LF du 24/07/1867]</a:t>
            </a:r>
          </a:p>
          <a:p>
            <a:r>
              <a:rPr lang="en" dirty="0">
                <a:sym typeface="Montserrat Medium"/>
              </a:rPr>
              <a:t>Renouvelable sans limites</a:t>
            </a:r>
            <a:endParaRPr dirty="0">
              <a:solidFill>
                <a:srgbClr val="B31E3A"/>
              </a:solidFill>
              <a:sym typeface="Montserrat Medium"/>
            </a:endParaRPr>
          </a:p>
        </p:txBody>
      </p:sp>
      <p:sp>
        <p:nvSpPr>
          <p:cNvPr id="63" name="Google Shape;145;p18">
            <a:extLst>
              <a:ext uri="{FF2B5EF4-FFF2-40B4-BE49-F238E27FC236}">
                <a16:creationId xmlns:a16="http://schemas.microsoft.com/office/drawing/2014/main" id="{2AE6AB6A-BB29-4682-B56A-1AACE41116D9}"/>
              </a:ext>
            </a:extLst>
          </p:cNvPr>
          <p:cNvSpPr txBox="1"/>
          <p:nvPr/>
        </p:nvSpPr>
        <p:spPr>
          <a:xfrm>
            <a:off x="8099551" y="4760987"/>
            <a:ext cx="2877579" cy="72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Triennal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[Art. 83 du CC &amp; CSC]</a:t>
            </a:r>
          </a:p>
          <a:p>
            <a:r>
              <a:rPr lang="en" dirty="0">
                <a:sym typeface="Montserrat Medium"/>
              </a:rPr>
              <a:t>Renouvelable sans limites</a:t>
            </a:r>
            <a:endParaRPr dirty="0">
              <a:solidFill>
                <a:srgbClr val="B31E3A"/>
              </a:solidFill>
              <a:sym typeface="Montserrat Medium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1D81C191-AB73-4E07-A4EF-C2AA599A7A2D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EE1611EE-D220-499D-9EBA-6D77A829B323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36144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2" grpId="0"/>
      <p:bldP spid="45" grpId="0"/>
      <p:bldP spid="46" grpId="0" animBg="1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29555"/>
            <a:ext cx="3573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Qualité pour être désigné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12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77" name="Google Shape;208;p19">
            <a:extLst>
              <a:ext uri="{FF2B5EF4-FFF2-40B4-BE49-F238E27FC236}">
                <a16:creationId xmlns:a16="http://schemas.microsoft.com/office/drawing/2014/main" id="{0C6105A7-B36A-44CD-BE7A-E2F951684FE5}"/>
              </a:ext>
            </a:extLst>
          </p:cNvPr>
          <p:cNvSpPr/>
          <p:nvPr/>
        </p:nvSpPr>
        <p:spPr>
          <a:xfrm rot="5400000">
            <a:off x="2835168" y="3206117"/>
            <a:ext cx="2091600" cy="2095500"/>
          </a:xfrm>
          <a:prstGeom prst="arc">
            <a:avLst>
              <a:gd name="adj1" fmla="val 16200000"/>
              <a:gd name="adj2" fmla="val 5259076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100000">
                <a:schemeClr val="lt1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209;p19">
            <a:extLst>
              <a:ext uri="{FF2B5EF4-FFF2-40B4-BE49-F238E27FC236}">
                <a16:creationId xmlns:a16="http://schemas.microsoft.com/office/drawing/2014/main" id="{8801B8D5-14E0-4911-A9AA-AEADE35040D3}"/>
              </a:ext>
            </a:extLst>
          </p:cNvPr>
          <p:cNvSpPr/>
          <p:nvPr/>
        </p:nvSpPr>
        <p:spPr>
          <a:xfrm rot="5400000">
            <a:off x="744843" y="3204767"/>
            <a:ext cx="2092800" cy="2097000"/>
          </a:xfrm>
          <a:prstGeom prst="arc">
            <a:avLst>
              <a:gd name="adj1" fmla="val 16200000"/>
              <a:gd name="adj2" fmla="val 5259076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100000">
                <a:schemeClr val="lt1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212;p19">
            <a:extLst>
              <a:ext uri="{FF2B5EF4-FFF2-40B4-BE49-F238E27FC236}">
                <a16:creationId xmlns:a16="http://schemas.microsoft.com/office/drawing/2014/main" id="{8C295E5A-E2FB-4D46-87B5-F7E06B6AEBAF}"/>
              </a:ext>
            </a:extLst>
          </p:cNvPr>
          <p:cNvSpPr/>
          <p:nvPr/>
        </p:nvSpPr>
        <p:spPr>
          <a:xfrm>
            <a:off x="673980" y="4155169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213;p19">
            <a:extLst>
              <a:ext uri="{FF2B5EF4-FFF2-40B4-BE49-F238E27FC236}">
                <a16:creationId xmlns:a16="http://schemas.microsoft.com/office/drawing/2014/main" id="{6A20BAD9-6EEA-4505-A41E-FC7FE7D28079}"/>
              </a:ext>
            </a:extLst>
          </p:cNvPr>
          <p:cNvSpPr/>
          <p:nvPr/>
        </p:nvSpPr>
        <p:spPr>
          <a:xfrm>
            <a:off x="745118" y="2428175"/>
            <a:ext cx="10992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1930...1959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3" name="Google Shape;216;p19">
            <a:extLst>
              <a:ext uri="{FF2B5EF4-FFF2-40B4-BE49-F238E27FC236}">
                <a16:creationId xmlns:a16="http://schemas.microsoft.com/office/drawing/2014/main" id="{738BB9AE-5E46-4046-A5A7-89396672FB36}"/>
              </a:ext>
            </a:extLst>
          </p:cNvPr>
          <p:cNvCxnSpPr>
            <a:stCxn id="180" idx="1"/>
            <a:endCxn id="179" idx="0"/>
          </p:cNvCxnSpPr>
          <p:nvPr/>
        </p:nvCxnSpPr>
        <p:spPr>
          <a:xfrm flipH="1">
            <a:off x="742418" y="2541875"/>
            <a:ext cx="2700" cy="161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217;p19">
            <a:extLst>
              <a:ext uri="{FF2B5EF4-FFF2-40B4-BE49-F238E27FC236}">
                <a16:creationId xmlns:a16="http://schemas.microsoft.com/office/drawing/2014/main" id="{771D8675-097A-4EA7-9893-A9C9D43542EF}"/>
              </a:ext>
            </a:extLst>
          </p:cNvPr>
          <p:cNvSpPr/>
          <p:nvPr/>
        </p:nvSpPr>
        <p:spPr>
          <a:xfrm>
            <a:off x="2766503" y="4155169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218;p19">
            <a:extLst>
              <a:ext uri="{FF2B5EF4-FFF2-40B4-BE49-F238E27FC236}">
                <a16:creationId xmlns:a16="http://schemas.microsoft.com/office/drawing/2014/main" id="{937DCF01-9088-42BF-A2C8-049D1547954E}"/>
              </a:ext>
            </a:extLst>
          </p:cNvPr>
          <p:cNvSpPr/>
          <p:nvPr/>
        </p:nvSpPr>
        <p:spPr>
          <a:xfrm>
            <a:off x="2837641" y="2428175"/>
            <a:ext cx="10992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1960…1982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8" name="Google Shape;221;p19">
            <a:extLst>
              <a:ext uri="{FF2B5EF4-FFF2-40B4-BE49-F238E27FC236}">
                <a16:creationId xmlns:a16="http://schemas.microsoft.com/office/drawing/2014/main" id="{C6529213-0667-4C4E-A900-B25B749E815E}"/>
              </a:ext>
            </a:extLst>
          </p:cNvPr>
          <p:cNvCxnSpPr>
            <a:stCxn id="185" idx="1"/>
            <a:endCxn id="184" idx="0"/>
          </p:cNvCxnSpPr>
          <p:nvPr/>
        </p:nvCxnSpPr>
        <p:spPr>
          <a:xfrm flipH="1">
            <a:off x="2834941" y="2541875"/>
            <a:ext cx="2700" cy="161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4" name="Google Shape;236;p19">
            <a:extLst>
              <a:ext uri="{FF2B5EF4-FFF2-40B4-BE49-F238E27FC236}">
                <a16:creationId xmlns:a16="http://schemas.microsoft.com/office/drawing/2014/main" id="{5D0FD832-FB9F-4E90-B556-4D3B61D7289C}"/>
              </a:ext>
            </a:extLst>
          </p:cNvPr>
          <p:cNvGrpSpPr/>
          <p:nvPr/>
        </p:nvGrpSpPr>
        <p:grpSpPr>
          <a:xfrm>
            <a:off x="774861" y="2025838"/>
            <a:ext cx="237802" cy="291609"/>
            <a:chOff x="3086313" y="2877049"/>
            <a:chExt cx="320143" cy="392581"/>
          </a:xfrm>
        </p:grpSpPr>
        <p:sp>
          <p:nvSpPr>
            <p:cNvPr id="205" name="Google Shape;237;p19">
              <a:extLst>
                <a:ext uri="{FF2B5EF4-FFF2-40B4-BE49-F238E27FC236}">
                  <a16:creationId xmlns:a16="http://schemas.microsoft.com/office/drawing/2014/main" id="{095E8821-C034-4EDD-80B9-A20FDC00EF5F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38;p19">
              <a:extLst>
                <a:ext uri="{FF2B5EF4-FFF2-40B4-BE49-F238E27FC236}">
                  <a16:creationId xmlns:a16="http://schemas.microsoft.com/office/drawing/2014/main" id="{DA2F0346-93B9-4663-9443-CAA8E004EC3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9;p19">
              <a:extLst>
                <a:ext uri="{FF2B5EF4-FFF2-40B4-BE49-F238E27FC236}">
                  <a16:creationId xmlns:a16="http://schemas.microsoft.com/office/drawing/2014/main" id="{1DB3F18D-0E8E-4245-B0AC-FEC38F8349B8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40;p19">
              <a:extLst>
                <a:ext uri="{FF2B5EF4-FFF2-40B4-BE49-F238E27FC236}">
                  <a16:creationId xmlns:a16="http://schemas.microsoft.com/office/drawing/2014/main" id="{1090CD47-FD16-4FDC-A1E3-15896F4F6FFA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41;p19">
              <a:extLst>
                <a:ext uri="{FF2B5EF4-FFF2-40B4-BE49-F238E27FC236}">
                  <a16:creationId xmlns:a16="http://schemas.microsoft.com/office/drawing/2014/main" id="{F4724B0E-5B1A-4308-BB25-8F5355FA5455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42;p19">
              <a:extLst>
                <a:ext uri="{FF2B5EF4-FFF2-40B4-BE49-F238E27FC236}">
                  <a16:creationId xmlns:a16="http://schemas.microsoft.com/office/drawing/2014/main" id="{32289827-AEEE-49B3-9EF8-225F2DD1BE19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43;p19">
              <a:extLst>
                <a:ext uri="{FF2B5EF4-FFF2-40B4-BE49-F238E27FC236}">
                  <a16:creationId xmlns:a16="http://schemas.microsoft.com/office/drawing/2014/main" id="{A7773DFB-68DD-4EF0-988A-A07BE85E1F0E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44;p19">
              <a:extLst>
                <a:ext uri="{FF2B5EF4-FFF2-40B4-BE49-F238E27FC236}">
                  <a16:creationId xmlns:a16="http://schemas.microsoft.com/office/drawing/2014/main" id="{3A821FD6-BCE1-4F2F-834B-F13298554A93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45;p19">
              <a:extLst>
                <a:ext uri="{FF2B5EF4-FFF2-40B4-BE49-F238E27FC236}">
                  <a16:creationId xmlns:a16="http://schemas.microsoft.com/office/drawing/2014/main" id="{E11918CB-60E5-4B03-A687-FF2A02DF6A92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46;p19">
              <a:extLst>
                <a:ext uri="{FF2B5EF4-FFF2-40B4-BE49-F238E27FC236}">
                  <a16:creationId xmlns:a16="http://schemas.microsoft.com/office/drawing/2014/main" id="{67F09880-138E-4221-9098-37BAF6207C64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47;p19">
              <a:extLst>
                <a:ext uri="{FF2B5EF4-FFF2-40B4-BE49-F238E27FC236}">
                  <a16:creationId xmlns:a16="http://schemas.microsoft.com/office/drawing/2014/main" id="{9E7EED11-829A-4D43-BA4D-A4760530EE84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8;p19">
              <a:extLst>
                <a:ext uri="{FF2B5EF4-FFF2-40B4-BE49-F238E27FC236}">
                  <a16:creationId xmlns:a16="http://schemas.microsoft.com/office/drawing/2014/main" id="{25441400-D6C4-4294-A3E8-456357D96FF0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49;p19">
            <a:extLst>
              <a:ext uri="{FF2B5EF4-FFF2-40B4-BE49-F238E27FC236}">
                <a16:creationId xmlns:a16="http://schemas.microsoft.com/office/drawing/2014/main" id="{070E9FC3-7BC7-4BDF-A51B-1D491B34CC19}"/>
              </a:ext>
            </a:extLst>
          </p:cNvPr>
          <p:cNvGrpSpPr/>
          <p:nvPr/>
        </p:nvGrpSpPr>
        <p:grpSpPr>
          <a:xfrm>
            <a:off x="2867375" y="2086982"/>
            <a:ext cx="294954" cy="230465"/>
            <a:chOff x="5626763" y="2013829"/>
            <a:chExt cx="351722" cy="274788"/>
          </a:xfrm>
        </p:grpSpPr>
        <p:sp>
          <p:nvSpPr>
            <p:cNvPr id="218" name="Google Shape;250;p19">
              <a:extLst>
                <a:ext uri="{FF2B5EF4-FFF2-40B4-BE49-F238E27FC236}">
                  <a16:creationId xmlns:a16="http://schemas.microsoft.com/office/drawing/2014/main" id="{E734E0DC-62F6-4310-8509-A4DC149A90E1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1;p19">
              <a:extLst>
                <a:ext uri="{FF2B5EF4-FFF2-40B4-BE49-F238E27FC236}">
                  <a16:creationId xmlns:a16="http://schemas.microsoft.com/office/drawing/2014/main" id="{5127B6FE-E7C3-4E83-81BF-62458EF77B54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2;p19">
              <a:extLst>
                <a:ext uri="{FF2B5EF4-FFF2-40B4-BE49-F238E27FC236}">
                  <a16:creationId xmlns:a16="http://schemas.microsoft.com/office/drawing/2014/main" id="{D6C648C7-99A2-4FD6-BA25-E8B45252230C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3;p19">
              <a:extLst>
                <a:ext uri="{FF2B5EF4-FFF2-40B4-BE49-F238E27FC236}">
                  <a16:creationId xmlns:a16="http://schemas.microsoft.com/office/drawing/2014/main" id="{38D8EA3C-300E-451C-8739-2B6C12678284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4;p19">
              <a:extLst>
                <a:ext uri="{FF2B5EF4-FFF2-40B4-BE49-F238E27FC236}">
                  <a16:creationId xmlns:a16="http://schemas.microsoft.com/office/drawing/2014/main" id="{F6E323A8-478E-4CD6-9E5F-456E3E0EBA5B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5;p19">
              <a:extLst>
                <a:ext uri="{FF2B5EF4-FFF2-40B4-BE49-F238E27FC236}">
                  <a16:creationId xmlns:a16="http://schemas.microsoft.com/office/drawing/2014/main" id="{C03FF674-EF98-417C-87F4-020964066540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6;p19">
              <a:extLst>
                <a:ext uri="{FF2B5EF4-FFF2-40B4-BE49-F238E27FC236}">
                  <a16:creationId xmlns:a16="http://schemas.microsoft.com/office/drawing/2014/main" id="{6A784AAE-C352-4115-BA91-88EDEAA4408B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7;p19">
              <a:extLst>
                <a:ext uri="{FF2B5EF4-FFF2-40B4-BE49-F238E27FC236}">
                  <a16:creationId xmlns:a16="http://schemas.microsoft.com/office/drawing/2014/main" id="{964C75D7-5DFB-488D-A235-719CB354C6A2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8;p19">
              <a:extLst>
                <a:ext uri="{FF2B5EF4-FFF2-40B4-BE49-F238E27FC236}">
                  <a16:creationId xmlns:a16="http://schemas.microsoft.com/office/drawing/2014/main" id="{464793C5-4527-47A0-A5D4-C7593113F073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9;p19">
              <a:extLst>
                <a:ext uri="{FF2B5EF4-FFF2-40B4-BE49-F238E27FC236}">
                  <a16:creationId xmlns:a16="http://schemas.microsoft.com/office/drawing/2014/main" id="{EF057FA4-17A2-4B0E-B9EC-9CBEED1E0792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71;p16">
            <a:extLst>
              <a:ext uri="{FF2B5EF4-FFF2-40B4-BE49-F238E27FC236}">
                <a16:creationId xmlns:a16="http://schemas.microsoft.com/office/drawing/2014/main" id="{C058FB40-6483-4EE9-8D79-B006726E1F77}"/>
              </a:ext>
            </a:extLst>
          </p:cNvPr>
          <p:cNvSpPr txBox="1"/>
          <p:nvPr/>
        </p:nvSpPr>
        <p:spPr>
          <a:xfrm>
            <a:off x="731414" y="2843145"/>
            <a:ext cx="2025991" cy="71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Toute personne (PP) diligente, associée ou non</a:t>
            </a:r>
            <a:endParaRPr dirty="0">
              <a:sym typeface="Montserrat Medium"/>
            </a:endParaRPr>
          </a:p>
        </p:txBody>
      </p:sp>
      <p:sp>
        <p:nvSpPr>
          <p:cNvPr id="233" name="Google Shape;71;p16">
            <a:extLst>
              <a:ext uri="{FF2B5EF4-FFF2-40B4-BE49-F238E27FC236}">
                <a16:creationId xmlns:a16="http://schemas.microsoft.com/office/drawing/2014/main" id="{18BEEDFE-3517-4C57-9AFB-9356F7070F77}"/>
              </a:ext>
            </a:extLst>
          </p:cNvPr>
          <p:cNvSpPr txBox="1"/>
          <p:nvPr/>
        </p:nvSpPr>
        <p:spPr>
          <a:xfrm>
            <a:off x="2824651" y="2817756"/>
            <a:ext cx="2173800" cy="6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Toute personne (PP) diligente, associée ou non</a:t>
            </a:r>
            <a:endParaRPr dirty="0">
              <a:sym typeface="Montserrat Medium"/>
            </a:endParaRPr>
          </a:p>
        </p:txBody>
      </p:sp>
      <p:sp>
        <p:nvSpPr>
          <p:cNvPr id="234" name="Google Shape;208;p19">
            <a:extLst>
              <a:ext uri="{FF2B5EF4-FFF2-40B4-BE49-F238E27FC236}">
                <a16:creationId xmlns:a16="http://schemas.microsoft.com/office/drawing/2014/main" id="{BBFFE981-7B82-4790-87CA-93D0377E6918}"/>
              </a:ext>
            </a:extLst>
          </p:cNvPr>
          <p:cNvSpPr/>
          <p:nvPr/>
        </p:nvSpPr>
        <p:spPr>
          <a:xfrm rot="5400000">
            <a:off x="4923160" y="3183811"/>
            <a:ext cx="2091600" cy="2095500"/>
          </a:xfrm>
          <a:prstGeom prst="arc">
            <a:avLst>
              <a:gd name="adj1" fmla="val 16200000"/>
              <a:gd name="adj2" fmla="val 5259076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100000">
                <a:schemeClr val="lt1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17;p19">
            <a:extLst>
              <a:ext uri="{FF2B5EF4-FFF2-40B4-BE49-F238E27FC236}">
                <a16:creationId xmlns:a16="http://schemas.microsoft.com/office/drawing/2014/main" id="{979E6751-9543-476F-A912-45519A93CAD0}"/>
              </a:ext>
            </a:extLst>
          </p:cNvPr>
          <p:cNvSpPr/>
          <p:nvPr/>
        </p:nvSpPr>
        <p:spPr>
          <a:xfrm>
            <a:off x="4854495" y="4132863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18;p19">
            <a:extLst>
              <a:ext uri="{FF2B5EF4-FFF2-40B4-BE49-F238E27FC236}">
                <a16:creationId xmlns:a16="http://schemas.microsoft.com/office/drawing/2014/main" id="{A6E97660-BC63-4299-8A4D-CA42B4AC518B}"/>
              </a:ext>
            </a:extLst>
          </p:cNvPr>
          <p:cNvSpPr/>
          <p:nvPr/>
        </p:nvSpPr>
        <p:spPr>
          <a:xfrm>
            <a:off x="4925633" y="2405869"/>
            <a:ext cx="10992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1982…1988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38" name="Google Shape;221;p19">
            <a:extLst>
              <a:ext uri="{FF2B5EF4-FFF2-40B4-BE49-F238E27FC236}">
                <a16:creationId xmlns:a16="http://schemas.microsoft.com/office/drawing/2014/main" id="{DBD41587-476D-4F67-838B-53E0F4FB40F6}"/>
              </a:ext>
            </a:extLst>
          </p:cNvPr>
          <p:cNvCxnSpPr>
            <a:stCxn id="236" idx="1"/>
            <a:endCxn id="235" idx="0"/>
          </p:cNvCxnSpPr>
          <p:nvPr/>
        </p:nvCxnSpPr>
        <p:spPr>
          <a:xfrm flipH="1">
            <a:off x="4922933" y="2519569"/>
            <a:ext cx="2700" cy="161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1" name="Google Shape;187;p19">
            <a:extLst>
              <a:ext uri="{FF2B5EF4-FFF2-40B4-BE49-F238E27FC236}">
                <a16:creationId xmlns:a16="http://schemas.microsoft.com/office/drawing/2014/main" id="{E5AC62AB-E53C-40F4-9EB7-A972438A4EE7}"/>
              </a:ext>
            </a:extLst>
          </p:cNvPr>
          <p:cNvGrpSpPr/>
          <p:nvPr/>
        </p:nvGrpSpPr>
        <p:grpSpPr>
          <a:xfrm>
            <a:off x="7010400" y="2056245"/>
            <a:ext cx="296002" cy="240119"/>
            <a:chOff x="7550258" y="3832670"/>
            <a:chExt cx="371395" cy="301279"/>
          </a:xfrm>
        </p:grpSpPr>
        <p:sp>
          <p:nvSpPr>
            <p:cNvPr id="252" name="Google Shape;188;p19">
              <a:extLst>
                <a:ext uri="{FF2B5EF4-FFF2-40B4-BE49-F238E27FC236}">
                  <a16:creationId xmlns:a16="http://schemas.microsoft.com/office/drawing/2014/main" id="{DC65FE29-92B8-4E87-9D86-F1C100CD4A77}"/>
                </a:ext>
              </a:extLst>
            </p:cNvPr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9;p19">
              <a:extLst>
                <a:ext uri="{FF2B5EF4-FFF2-40B4-BE49-F238E27FC236}">
                  <a16:creationId xmlns:a16="http://schemas.microsoft.com/office/drawing/2014/main" id="{A43E35FE-5727-4427-97BF-8F96C398985C}"/>
                </a:ext>
              </a:extLst>
            </p:cNvPr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90;p19">
              <a:extLst>
                <a:ext uri="{FF2B5EF4-FFF2-40B4-BE49-F238E27FC236}">
                  <a16:creationId xmlns:a16="http://schemas.microsoft.com/office/drawing/2014/main" id="{94EC4CC7-DB2C-4234-BB13-02E38EBDB121}"/>
                </a:ext>
              </a:extLst>
            </p:cNvPr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91;p19">
              <a:extLst>
                <a:ext uri="{FF2B5EF4-FFF2-40B4-BE49-F238E27FC236}">
                  <a16:creationId xmlns:a16="http://schemas.microsoft.com/office/drawing/2014/main" id="{40E1B0AA-F135-4AA7-9A30-C598AB4B946A}"/>
                </a:ext>
              </a:extLst>
            </p:cNvPr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92;p19">
              <a:extLst>
                <a:ext uri="{FF2B5EF4-FFF2-40B4-BE49-F238E27FC236}">
                  <a16:creationId xmlns:a16="http://schemas.microsoft.com/office/drawing/2014/main" id="{8AA5EEC5-0C8C-4287-83DF-847757C46674}"/>
                </a:ext>
              </a:extLst>
            </p:cNvPr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93;p19">
              <a:extLst>
                <a:ext uri="{FF2B5EF4-FFF2-40B4-BE49-F238E27FC236}">
                  <a16:creationId xmlns:a16="http://schemas.microsoft.com/office/drawing/2014/main" id="{FD852876-DE8D-49DC-BBD0-E145016C6A14}"/>
                </a:ext>
              </a:extLst>
            </p:cNvPr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94;p19">
              <a:extLst>
                <a:ext uri="{FF2B5EF4-FFF2-40B4-BE49-F238E27FC236}">
                  <a16:creationId xmlns:a16="http://schemas.microsoft.com/office/drawing/2014/main" id="{5562C79B-21A9-4F11-8D9F-2CA97E5AE16C}"/>
                </a:ext>
              </a:extLst>
            </p:cNvPr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95;p19">
              <a:extLst>
                <a:ext uri="{FF2B5EF4-FFF2-40B4-BE49-F238E27FC236}">
                  <a16:creationId xmlns:a16="http://schemas.microsoft.com/office/drawing/2014/main" id="{BB3D2D59-4C2E-45DE-BC0B-C3A1F0D4A5AF}"/>
                </a:ext>
              </a:extLst>
            </p:cNvPr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96;p19">
              <a:extLst>
                <a:ext uri="{FF2B5EF4-FFF2-40B4-BE49-F238E27FC236}">
                  <a16:creationId xmlns:a16="http://schemas.microsoft.com/office/drawing/2014/main" id="{8F675DAB-9B76-4611-9AC9-4B4A0D1EDE5A}"/>
                </a:ext>
              </a:extLst>
            </p:cNvPr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7;p19">
              <a:extLst>
                <a:ext uri="{FF2B5EF4-FFF2-40B4-BE49-F238E27FC236}">
                  <a16:creationId xmlns:a16="http://schemas.microsoft.com/office/drawing/2014/main" id="{48902890-2ADE-4C89-B78F-C9FECF810544}"/>
                </a:ext>
              </a:extLst>
            </p:cNvPr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8;p19">
              <a:extLst>
                <a:ext uri="{FF2B5EF4-FFF2-40B4-BE49-F238E27FC236}">
                  <a16:creationId xmlns:a16="http://schemas.microsoft.com/office/drawing/2014/main" id="{79FF50D2-DACB-4637-8F88-8B0677D4341C}"/>
                </a:ext>
              </a:extLst>
            </p:cNvPr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9;p19">
              <a:extLst>
                <a:ext uri="{FF2B5EF4-FFF2-40B4-BE49-F238E27FC236}">
                  <a16:creationId xmlns:a16="http://schemas.microsoft.com/office/drawing/2014/main" id="{A6E95144-67C7-4BA9-8548-6A21D0AD9040}"/>
                </a:ext>
              </a:extLst>
            </p:cNvPr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0;p19">
              <a:extLst>
                <a:ext uri="{FF2B5EF4-FFF2-40B4-BE49-F238E27FC236}">
                  <a16:creationId xmlns:a16="http://schemas.microsoft.com/office/drawing/2014/main" id="{9AE5315A-1649-473D-956E-47440E482A08}"/>
                </a:ext>
              </a:extLst>
            </p:cNvPr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1;p19">
              <a:extLst>
                <a:ext uri="{FF2B5EF4-FFF2-40B4-BE49-F238E27FC236}">
                  <a16:creationId xmlns:a16="http://schemas.microsoft.com/office/drawing/2014/main" id="{1706788C-DB9F-4642-8D36-2C4F549BE7F9}"/>
                </a:ext>
              </a:extLst>
            </p:cNvPr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2;p19">
              <a:extLst>
                <a:ext uri="{FF2B5EF4-FFF2-40B4-BE49-F238E27FC236}">
                  <a16:creationId xmlns:a16="http://schemas.microsoft.com/office/drawing/2014/main" id="{1523D4C1-B613-4267-8794-8FAF33538035}"/>
                </a:ext>
              </a:extLst>
            </p:cNvPr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3;p19">
              <a:extLst>
                <a:ext uri="{FF2B5EF4-FFF2-40B4-BE49-F238E27FC236}">
                  <a16:creationId xmlns:a16="http://schemas.microsoft.com/office/drawing/2014/main" id="{E18B1BDC-04B5-490F-8737-1FAFB90F1676}"/>
                </a:ext>
              </a:extLst>
            </p:cNvPr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4;p19">
              <a:extLst>
                <a:ext uri="{FF2B5EF4-FFF2-40B4-BE49-F238E27FC236}">
                  <a16:creationId xmlns:a16="http://schemas.microsoft.com/office/drawing/2014/main" id="{331E8EB0-C89D-4258-B45B-53133FF14F7B}"/>
                </a:ext>
              </a:extLst>
            </p:cNvPr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5;p19">
              <a:extLst>
                <a:ext uri="{FF2B5EF4-FFF2-40B4-BE49-F238E27FC236}">
                  <a16:creationId xmlns:a16="http://schemas.microsoft.com/office/drawing/2014/main" id="{6191268D-7F27-4A0D-8A2A-9365C5C6CC59}"/>
                </a:ext>
              </a:extLst>
            </p:cNvPr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06;p19">
            <a:extLst>
              <a:ext uri="{FF2B5EF4-FFF2-40B4-BE49-F238E27FC236}">
                <a16:creationId xmlns:a16="http://schemas.microsoft.com/office/drawing/2014/main" id="{9E6F16D3-BC4F-4125-9107-CF8142EEC21B}"/>
              </a:ext>
            </a:extLst>
          </p:cNvPr>
          <p:cNvSpPr/>
          <p:nvPr/>
        </p:nvSpPr>
        <p:spPr>
          <a:xfrm rot="5400000">
            <a:off x="7009851" y="3185185"/>
            <a:ext cx="2091300" cy="2095500"/>
          </a:xfrm>
          <a:prstGeom prst="arc">
            <a:avLst>
              <a:gd name="adj1" fmla="val 16200000"/>
              <a:gd name="adj2" fmla="val 2758413"/>
            </a:avLst>
          </a:prstGeom>
          <a:noFill/>
          <a:ln w="9525" cap="flat" cmpd="sng">
            <a:solidFill>
              <a:srgbClr val="07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07;p19">
            <a:extLst>
              <a:ext uri="{FF2B5EF4-FFF2-40B4-BE49-F238E27FC236}">
                <a16:creationId xmlns:a16="http://schemas.microsoft.com/office/drawing/2014/main" id="{E349F888-A196-49FA-8EED-AB2F2B2BF9D0}"/>
              </a:ext>
            </a:extLst>
          </p:cNvPr>
          <p:cNvSpPr/>
          <p:nvPr/>
        </p:nvSpPr>
        <p:spPr>
          <a:xfrm rot="5400000">
            <a:off x="7009951" y="3182785"/>
            <a:ext cx="2093700" cy="2097900"/>
          </a:xfrm>
          <a:prstGeom prst="arc">
            <a:avLst>
              <a:gd name="adj1" fmla="val 2641758"/>
              <a:gd name="adj2" fmla="val 5259076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100000">
                <a:schemeClr val="lt1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2" name="Google Shape;222;p19">
            <a:extLst>
              <a:ext uri="{FF2B5EF4-FFF2-40B4-BE49-F238E27FC236}">
                <a16:creationId xmlns:a16="http://schemas.microsoft.com/office/drawing/2014/main" id="{EE9B4B3B-9DEC-490E-87D5-4ADBE2FE10AB}"/>
              </a:ext>
            </a:extLst>
          </p:cNvPr>
          <p:cNvSpPr/>
          <p:nvPr/>
        </p:nvSpPr>
        <p:spPr>
          <a:xfrm>
            <a:off x="6943209" y="4134087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3" name="Google Shape;223;p19">
            <a:extLst>
              <a:ext uri="{FF2B5EF4-FFF2-40B4-BE49-F238E27FC236}">
                <a16:creationId xmlns:a16="http://schemas.microsoft.com/office/drawing/2014/main" id="{4C95734C-8C6A-459E-885F-BB4A5D2EED95}"/>
              </a:ext>
            </a:extLst>
          </p:cNvPr>
          <p:cNvSpPr/>
          <p:nvPr/>
        </p:nvSpPr>
        <p:spPr>
          <a:xfrm>
            <a:off x="7014347" y="2407093"/>
            <a:ext cx="10992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1988…2002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75" name="Google Shape;226;p19">
            <a:extLst>
              <a:ext uri="{FF2B5EF4-FFF2-40B4-BE49-F238E27FC236}">
                <a16:creationId xmlns:a16="http://schemas.microsoft.com/office/drawing/2014/main" id="{514E6E49-8AA6-4576-B5EF-C397000569FA}"/>
              </a:ext>
            </a:extLst>
          </p:cNvPr>
          <p:cNvCxnSpPr>
            <a:stCxn id="273" idx="1"/>
            <a:endCxn id="272" idx="0"/>
          </p:cNvCxnSpPr>
          <p:nvPr/>
        </p:nvCxnSpPr>
        <p:spPr>
          <a:xfrm flipH="1">
            <a:off x="7011647" y="2520793"/>
            <a:ext cx="2700" cy="161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27;p19">
            <a:extLst>
              <a:ext uri="{FF2B5EF4-FFF2-40B4-BE49-F238E27FC236}">
                <a16:creationId xmlns:a16="http://schemas.microsoft.com/office/drawing/2014/main" id="{66C13C1F-7EE7-4B1E-AE70-5BA686A95F6E}"/>
              </a:ext>
            </a:extLst>
          </p:cNvPr>
          <p:cNvSpPr/>
          <p:nvPr/>
        </p:nvSpPr>
        <p:spPr>
          <a:xfrm>
            <a:off x="9035732" y="4134087"/>
            <a:ext cx="137100" cy="137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28;p19">
            <a:extLst>
              <a:ext uri="{FF2B5EF4-FFF2-40B4-BE49-F238E27FC236}">
                <a16:creationId xmlns:a16="http://schemas.microsoft.com/office/drawing/2014/main" id="{1E071499-DE5A-4FC9-9BDA-9662893388A8}"/>
              </a:ext>
            </a:extLst>
          </p:cNvPr>
          <p:cNvSpPr/>
          <p:nvPr/>
        </p:nvSpPr>
        <p:spPr>
          <a:xfrm>
            <a:off x="9106871" y="2407093"/>
            <a:ext cx="1099200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r>
              <a:rPr lang="en" sz="1000" i="1" dirty="0">
                <a:solidFill>
                  <a:schemeClr val="dk1"/>
                </a:solidFill>
                <a:latin typeface="Montserrat SemiBold"/>
                <a:sym typeface="Montserrat SemiBold"/>
              </a:rPr>
              <a:t>2002…2005</a:t>
            </a:r>
            <a:endParaRPr sz="1000" i="1" dirty="0">
              <a:solidFill>
                <a:schemeClr val="dk1"/>
              </a:solidFill>
              <a:latin typeface="Montserrat SemiBold"/>
              <a:sym typeface="Montserrat SemiBold"/>
            </a:endParaRPr>
          </a:p>
        </p:txBody>
      </p:sp>
      <p:cxnSp>
        <p:nvCxnSpPr>
          <p:cNvPr id="280" name="Google Shape;231;p19">
            <a:extLst>
              <a:ext uri="{FF2B5EF4-FFF2-40B4-BE49-F238E27FC236}">
                <a16:creationId xmlns:a16="http://schemas.microsoft.com/office/drawing/2014/main" id="{81CC54E1-2469-4253-9441-764DB92A941D}"/>
              </a:ext>
            </a:extLst>
          </p:cNvPr>
          <p:cNvCxnSpPr>
            <a:stCxn id="276" idx="0"/>
            <a:endCxn id="277" idx="1"/>
          </p:cNvCxnSpPr>
          <p:nvPr/>
        </p:nvCxnSpPr>
        <p:spPr>
          <a:xfrm rot="10800000" flipH="1">
            <a:off x="9104282" y="2520687"/>
            <a:ext cx="2700" cy="1613400"/>
          </a:xfrm>
          <a:prstGeom prst="straightConnector1">
            <a:avLst/>
          </a:prstGeom>
          <a:noFill/>
          <a:ln w="9525" cap="flat" cmpd="sng">
            <a:solidFill>
              <a:srgbClr val="07207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35;p19">
            <a:extLst>
              <a:ext uri="{FF2B5EF4-FFF2-40B4-BE49-F238E27FC236}">
                <a16:creationId xmlns:a16="http://schemas.microsoft.com/office/drawing/2014/main" id="{9C8644C4-E732-4863-BAFC-289A20776762}"/>
              </a:ext>
            </a:extLst>
          </p:cNvPr>
          <p:cNvSpPr/>
          <p:nvPr/>
        </p:nvSpPr>
        <p:spPr>
          <a:xfrm rot="5400000">
            <a:off x="9119701" y="3185635"/>
            <a:ext cx="2091000" cy="2094900"/>
          </a:xfrm>
          <a:prstGeom prst="arc">
            <a:avLst>
              <a:gd name="adj1" fmla="val 18628642"/>
              <a:gd name="adj2" fmla="val 5259076"/>
            </a:avLst>
          </a:prstGeom>
          <a:noFill/>
          <a:ln w="9525" cap="flat" cmpd="sng">
            <a:solidFill>
              <a:srgbClr val="072070"/>
            </a:solidFill>
            <a:prstDash val="dash"/>
            <a:round/>
            <a:headEnd type="oval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85" name="Google Shape;260;p19">
            <a:extLst>
              <a:ext uri="{FF2B5EF4-FFF2-40B4-BE49-F238E27FC236}">
                <a16:creationId xmlns:a16="http://schemas.microsoft.com/office/drawing/2014/main" id="{39474B4F-89A1-458F-85E7-3E51E1D3637E}"/>
              </a:ext>
            </a:extLst>
          </p:cNvPr>
          <p:cNvGrpSpPr/>
          <p:nvPr/>
        </p:nvGrpSpPr>
        <p:grpSpPr>
          <a:xfrm>
            <a:off x="9137357" y="2000304"/>
            <a:ext cx="234728" cy="296061"/>
            <a:chOff x="6850872" y="2849995"/>
            <a:chExt cx="252694" cy="318722"/>
          </a:xfrm>
        </p:grpSpPr>
        <p:sp>
          <p:nvSpPr>
            <p:cNvPr id="286" name="Google Shape;261;p19">
              <a:extLst>
                <a:ext uri="{FF2B5EF4-FFF2-40B4-BE49-F238E27FC236}">
                  <a16:creationId xmlns:a16="http://schemas.microsoft.com/office/drawing/2014/main" id="{6A204F49-931D-4A1E-A120-25517D675F8E}"/>
                </a:ext>
              </a:extLst>
            </p:cNvPr>
            <p:cNvSpPr/>
            <p:nvPr/>
          </p:nvSpPr>
          <p:spPr>
            <a:xfrm>
              <a:off x="6850872" y="2849995"/>
              <a:ext cx="252694" cy="318722"/>
            </a:xfrm>
            <a:custGeom>
              <a:avLst/>
              <a:gdLst/>
              <a:ahLst/>
              <a:cxnLst/>
              <a:rect l="l" t="t" r="r" b="b"/>
              <a:pathLst>
                <a:path w="445276" h="561624" extrusionOk="0">
                  <a:moveTo>
                    <a:pt x="438144" y="230563"/>
                  </a:moveTo>
                  <a:cubicBezTo>
                    <a:pt x="449261" y="213496"/>
                    <a:pt x="447225" y="191314"/>
                    <a:pt x="433133" y="176596"/>
                  </a:cubicBezTo>
                  <a:cubicBezTo>
                    <a:pt x="426922" y="170124"/>
                    <a:pt x="424313" y="160990"/>
                    <a:pt x="426191" y="152221"/>
                  </a:cubicBezTo>
                  <a:cubicBezTo>
                    <a:pt x="430419" y="132284"/>
                    <a:pt x="420503" y="112346"/>
                    <a:pt x="402026" y="103734"/>
                  </a:cubicBezTo>
                  <a:cubicBezTo>
                    <a:pt x="393884" y="99924"/>
                    <a:pt x="388195" y="92356"/>
                    <a:pt x="386733" y="83535"/>
                  </a:cubicBezTo>
                  <a:cubicBezTo>
                    <a:pt x="383445" y="63441"/>
                    <a:pt x="367005" y="48409"/>
                    <a:pt x="346701" y="47052"/>
                  </a:cubicBezTo>
                  <a:cubicBezTo>
                    <a:pt x="337776" y="46426"/>
                    <a:pt x="329686" y="41467"/>
                    <a:pt x="325146" y="33691"/>
                  </a:cubicBezTo>
                  <a:cubicBezTo>
                    <a:pt x="314863" y="16154"/>
                    <a:pt x="294091" y="8064"/>
                    <a:pt x="274623" y="14118"/>
                  </a:cubicBezTo>
                  <a:cubicBezTo>
                    <a:pt x="266063" y="16780"/>
                    <a:pt x="256720" y="15058"/>
                    <a:pt x="249726" y="9473"/>
                  </a:cubicBezTo>
                  <a:cubicBezTo>
                    <a:pt x="233755" y="-3158"/>
                    <a:pt x="211521" y="-3158"/>
                    <a:pt x="195550" y="9473"/>
                  </a:cubicBezTo>
                  <a:cubicBezTo>
                    <a:pt x="188504" y="15058"/>
                    <a:pt x="179213" y="16780"/>
                    <a:pt x="170654" y="14118"/>
                  </a:cubicBezTo>
                  <a:cubicBezTo>
                    <a:pt x="151186" y="8064"/>
                    <a:pt x="130413" y="16154"/>
                    <a:pt x="120131" y="33691"/>
                  </a:cubicBezTo>
                  <a:cubicBezTo>
                    <a:pt x="115590" y="41415"/>
                    <a:pt x="107552" y="46426"/>
                    <a:pt x="98575" y="47052"/>
                  </a:cubicBezTo>
                  <a:cubicBezTo>
                    <a:pt x="78272" y="48461"/>
                    <a:pt x="61779" y="63441"/>
                    <a:pt x="58543" y="83535"/>
                  </a:cubicBezTo>
                  <a:cubicBezTo>
                    <a:pt x="57081" y="92408"/>
                    <a:pt x="51392" y="99976"/>
                    <a:pt x="43250" y="103734"/>
                  </a:cubicBezTo>
                  <a:cubicBezTo>
                    <a:pt x="24826" y="112346"/>
                    <a:pt x="14857" y="132336"/>
                    <a:pt x="19085" y="152221"/>
                  </a:cubicBezTo>
                  <a:cubicBezTo>
                    <a:pt x="20963" y="160990"/>
                    <a:pt x="18354" y="170124"/>
                    <a:pt x="12143" y="176596"/>
                  </a:cubicBezTo>
                  <a:cubicBezTo>
                    <a:pt x="-1949" y="191314"/>
                    <a:pt x="-3985" y="213496"/>
                    <a:pt x="7132" y="230563"/>
                  </a:cubicBezTo>
                  <a:cubicBezTo>
                    <a:pt x="12039" y="238079"/>
                    <a:pt x="12926" y="247526"/>
                    <a:pt x="9481" y="255825"/>
                  </a:cubicBezTo>
                  <a:cubicBezTo>
                    <a:pt x="1652" y="274614"/>
                    <a:pt x="7759" y="296066"/>
                    <a:pt x="24304" y="307913"/>
                  </a:cubicBezTo>
                  <a:cubicBezTo>
                    <a:pt x="31611" y="313133"/>
                    <a:pt x="35839" y="321640"/>
                    <a:pt x="35578" y="330617"/>
                  </a:cubicBezTo>
                  <a:cubicBezTo>
                    <a:pt x="35108" y="350973"/>
                    <a:pt x="48522" y="368771"/>
                    <a:pt x="68251" y="373833"/>
                  </a:cubicBezTo>
                  <a:cubicBezTo>
                    <a:pt x="74044" y="375347"/>
                    <a:pt x="79107" y="378687"/>
                    <a:pt x="82760" y="383280"/>
                  </a:cubicBezTo>
                  <a:lnTo>
                    <a:pt x="37404" y="492729"/>
                  </a:lnTo>
                  <a:cubicBezTo>
                    <a:pt x="34482" y="499828"/>
                    <a:pt x="35839" y="507761"/>
                    <a:pt x="41006" y="513450"/>
                  </a:cubicBezTo>
                  <a:cubicBezTo>
                    <a:pt x="46173" y="519139"/>
                    <a:pt x="53950" y="521279"/>
                    <a:pt x="61257" y="518983"/>
                  </a:cubicBezTo>
                  <a:lnTo>
                    <a:pt x="110893" y="503742"/>
                  </a:lnTo>
                  <a:cubicBezTo>
                    <a:pt x="112354" y="503272"/>
                    <a:pt x="113920" y="503951"/>
                    <a:pt x="114598" y="505308"/>
                  </a:cubicBezTo>
                  <a:lnTo>
                    <a:pt x="138920" y="551186"/>
                  </a:lnTo>
                  <a:cubicBezTo>
                    <a:pt x="142365" y="557658"/>
                    <a:pt x="148941" y="561624"/>
                    <a:pt x="156196" y="561624"/>
                  </a:cubicBezTo>
                  <a:cubicBezTo>
                    <a:pt x="156509" y="561624"/>
                    <a:pt x="156823" y="561624"/>
                    <a:pt x="157136" y="561624"/>
                  </a:cubicBezTo>
                  <a:cubicBezTo>
                    <a:pt x="164808" y="561259"/>
                    <a:pt x="171384" y="556614"/>
                    <a:pt x="174307" y="549516"/>
                  </a:cubicBezTo>
                  <a:lnTo>
                    <a:pt x="221542" y="435474"/>
                  </a:lnTo>
                  <a:cubicBezTo>
                    <a:pt x="222168" y="435474"/>
                    <a:pt x="222795" y="435474"/>
                    <a:pt x="223421" y="435474"/>
                  </a:cubicBezTo>
                  <a:lnTo>
                    <a:pt x="270656" y="549516"/>
                  </a:lnTo>
                  <a:cubicBezTo>
                    <a:pt x="273579" y="556614"/>
                    <a:pt x="280207" y="561259"/>
                    <a:pt x="287827" y="561624"/>
                  </a:cubicBezTo>
                  <a:cubicBezTo>
                    <a:pt x="288140" y="561624"/>
                    <a:pt x="288454" y="561624"/>
                    <a:pt x="288819" y="561624"/>
                  </a:cubicBezTo>
                  <a:cubicBezTo>
                    <a:pt x="296126" y="561624"/>
                    <a:pt x="302650" y="557710"/>
                    <a:pt x="306095" y="551186"/>
                  </a:cubicBezTo>
                  <a:lnTo>
                    <a:pt x="330417" y="505308"/>
                  </a:lnTo>
                  <a:cubicBezTo>
                    <a:pt x="331148" y="503951"/>
                    <a:pt x="332714" y="503325"/>
                    <a:pt x="334123" y="503742"/>
                  </a:cubicBezTo>
                  <a:lnTo>
                    <a:pt x="383758" y="518983"/>
                  </a:lnTo>
                  <a:cubicBezTo>
                    <a:pt x="391118" y="521227"/>
                    <a:pt x="398842" y="519087"/>
                    <a:pt x="404009" y="513398"/>
                  </a:cubicBezTo>
                  <a:cubicBezTo>
                    <a:pt x="409176" y="507709"/>
                    <a:pt x="410533" y="499775"/>
                    <a:pt x="407611" y="492677"/>
                  </a:cubicBezTo>
                  <a:lnTo>
                    <a:pt x="362255" y="383228"/>
                  </a:lnTo>
                  <a:cubicBezTo>
                    <a:pt x="365856" y="378635"/>
                    <a:pt x="370919" y="375295"/>
                    <a:pt x="376765" y="373781"/>
                  </a:cubicBezTo>
                  <a:cubicBezTo>
                    <a:pt x="396494" y="368666"/>
                    <a:pt x="409907" y="350921"/>
                    <a:pt x="409438" y="330565"/>
                  </a:cubicBezTo>
                  <a:cubicBezTo>
                    <a:pt x="409229" y="321588"/>
                    <a:pt x="413456" y="313133"/>
                    <a:pt x="420711" y="307861"/>
                  </a:cubicBezTo>
                  <a:cubicBezTo>
                    <a:pt x="437256" y="295961"/>
                    <a:pt x="443363" y="274562"/>
                    <a:pt x="435534" y="255773"/>
                  </a:cubicBezTo>
                  <a:cubicBezTo>
                    <a:pt x="432089" y="247474"/>
                    <a:pt x="432976" y="238027"/>
                    <a:pt x="437883" y="230563"/>
                  </a:cubicBezTo>
                  <a:close/>
                  <a:moveTo>
                    <a:pt x="159328" y="543200"/>
                  </a:moveTo>
                  <a:cubicBezTo>
                    <a:pt x="158649" y="544818"/>
                    <a:pt x="157292" y="545131"/>
                    <a:pt x="156562" y="545131"/>
                  </a:cubicBezTo>
                  <a:cubicBezTo>
                    <a:pt x="155831" y="545131"/>
                    <a:pt x="154422" y="544975"/>
                    <a:pt x="153639" y="543461"/>
                  </a:cubicBezTo>
                  <a:lnTo>
                    <a:pt x="129317" y="497583"/>
                  </a:lnTo>
                  <a:cubicBezTo>
                    <a:pt x="124933" y="489285"/>
                    <a:pt x="115224" y="485266"/>
                    <a:pt x="106247" y="488032"/>
                  </a:cubicBezTo>
                  <a:lnTo>
                    <a:pt x="56612" y="503272"/>
                  </a:lnTo>
                  <a:cubicBezTo>
                    <a:pt x="54941" y="503794"/>
                    <a:pt x="53845" y="502907"/>
                    <a:pt x="53323" y="502385"/>
                  </a:cubicBezTo>
                  <a:cubicBezTo>
                    <a:pt x="52802" y="501811"/>
                    <a:pt x="52071" y="500663"/>
                    <a:pt x="52749" y="499045"/>
                  </a:cubicBezTo>
                  <a:lnTo>
                    <a:pt x="92990" y="401966"/>
                  </a:lnTo>
                  <a:cubicBezTo>
                    <a:pt x="102072" y="414387"/>
                    <a:pt x="117208" y="421329"/>
                    <a:pt x="133179" y="419450"/>
                  </a:cubicBezTo>
                  <a:cubicBezTo>
                    <a:pt x="142104" y="418406"/>
                    <a:pt x="150925" y="421851"/>
                    <a:pt x="156823" y="428584"/>
                  </a:cubicBezTo>
                  <a:cubicBezTo>
                    <a:pt x="165382" y="438396"/>
                    <a:pt x="177387" y="443616"/>
                    <a:pt x="189652" y="443616"/>
                  </a:cubicBezTo>
                  <a:cubicBezTo>
                    <a:pt x="193514" y="443616"/>
                    <a:pt x="197429" y="443094"/>
                    <a:pt x="201291" y="441998"/>
                  </a:cubicBezTo>
                  <a:lnTo>
                    <a:pt x="159380" y="543148"/>
                  </a:lnTo>
                  <a:close/>
                  <a:moveTo>
                    <a:pt x="392109" y="502385"/>
                  </a:moveTo>
                  <a:cubicBezTo>
                    <a:pt x="391587" y="502959"/>
                    <a:pt x="390491" y="503794"/>
                    <a:pt x="388821" y="503272"/>
                  </a:cubicBezTo>
                  <a:lnTo>
                    <a:pt x="339186" y="488032"/>
                  </a:lnTo>
                  <a:cubicBezTo>
                    <a:pt x="330208" y="485266"/>
                    <a:pt x="320500" y="489285"/>
                    <a:pt x="316116" y="497583"/>
                  </a:cubicBezTo>
                  <a:lnTo>
                    <a:pt x="291794" y="543461"/>
                  </a:lnTo>
                  <a:cubicBezTo>
                    <a:pt x="290959" y="545027"/>
                    <a:pt x="289602" y="545184"/>
                    <a:pt x="288871" y="545131"/>
                  </a:cubicBezTo>
                  <a:cubicBezTo>
                    <a:pt x="288140" y="545131"/>
                    <a:pt x="286784" y="544818"/>
                    <a:pt x="286105" y="543200"/>
                  </a:cubicBezTo>
                  <a:lnTo>
                    <a:pt x="244194" y="442050"/>
                  </a:lnTo>
                  <a:cubicBezTo>
                    <a:pt x="260113" y="446486"/>
                    <a:pt x="277389" y="441528"/>
                    <a:pt x="288663" y="428584"/>
                  </a:cubicBezTo>
                  <a:cubicBezTo>
                    <a:pt x="294560" y="421799"/>
                    <a:pt x="303381" y="418406"/>
                    <a:pt x="312306" y="419450"/>
                  </a:cubicBezTo>
                  <a:cubicBezTo>
                    <a:pt x="328277" y="421329"/>
                    <a:pt x="343465" y="414387"/>
                    <a:pt x="352495" y="401966"/>
                  </a:cubicBezTo>
                  <a:lnTo>
                    <a:pt x="392736" y="499045"/>
                  </a:lnTo>
                  <a:cubicBezTo>
                    <a:pt x="393414" y="500663"/>
                    <a:pt x="392684" y="501811"/>
                    <a:pt x="392162" y="502385"/>
                  </a:cubicBezTo>
                  <a:close/>
                  <a:moveTo>
                    <a:pt x="424365" y="221586"/>
                  </a:moveTo>
                  <a:cubicBezTo>
                    <a:pt x="416484" y="233643"/>
                    <a:pt x="415074" y="248831"/>
                    <a:pt x="420607" y="262140"/>
                  </a:cubicBezTo>
                  <a:cubicBezTo>
                    <a:pt x="425461" y="273831"/>
                    <a:pt x="421651" y="287193"/>
                    <a:pt x="411369" y="294604"/>
                  </a:cubicBezTo>
                  <a:cubicBezTo>
                    <a:pt x="399677" y="303007"/>
                    <a:pt x="392892" y="316630"/>
                    <a:pt x="393205" y="331035"/>
                  </a:cubicBezTo>
                  <a:cubicBezTo>
                    <a:pt x="393518" y="343718"/>
                    <a:pt x="385168" y="354783"/>
                    <a:pt x="372902" y="357967"/>
                  </a:cubicBezTo>
                  <a:cubicBezTo>
                    <a:pt x="361420" y="360942"/>
                    <a:pt x="351764" y="368405"/>
                    <a:pt x="346023" y="378531"/>
                  </a:cubicBezTo>
                  <a:cubicBezTo>
                    <a:pt x="346023" y="378531"/>
                    <a:pt x="346023" y="378531"/>
                    <a:pt x="346023" y="378583"/>
                  </a:cubicBezTo>
                  <a:cubicBezTo>
                    <a:pt x="344822" y="380723"/>
                    <a:pt x="343726" y="383019"/>
                    <a:pt x="342891" y="385368"/>
                  </a:cubicBezTo>
                  <a:cubicBezTo>
                    <a:pt x="338611" y="397268"/>
                    <a:pt x="326816" y="404575"/>
                    <a:pt x="314237" y="403114"/>
                  </a:cubicBezTo>
                  <a:cubicBezTo>
                    <a:pt x="299936" y="401444"/>
                    <a:pt x="285740" y="406924"/>
                    <a:pt x="276293" y="417832"/>
                  </a:cubicBezTo>
                  <a:cubicBezTo>
                    <a:pt x="267994" y="427384"/>
                    <a:pt x="254372" y="429941"/>
                    <a:pt x="243150" y="424043"/>
                  </a:cubicBezTo>
                  <a:cubicBezTo>
                    <a:pt x="239340" y="422008"/>
                    <a:pt x="235269" y="420598"/>
                    <a:pt x="231146" y="419816"/>
                  </a:cubicBezTo>
                  <a:cubicBezTo>
                    <a:pt x="231146" y="419816"/>
                    <a:pt x="231146" y="419816"/>
                    <a:pt x="231146" y="419816"/>
                  </a:cubicBezTo>
                  <a:cubicBezTo>
                    <a:pt x="225665" y="418772"/>
                    <a:pt x="220028" y="418772"/>
                    <a:pt x="214496" y="419816"/>
                  </a:cubicBezTo>
                  <a:cubicBezTo>
                    <a:pt x="214496" y="419816"/>
                    <a:pt x="214496" y="419816"/>
                    <a:pt x="214496" y="419816"/>
                  </a:cubicBezTo>
                  <a:cubicBezTo>
                    <a:pt x="210373" y="420598"/>
                    <a:pt x="206302" y="422008"/>
                    <a:pt x="202492" y="424043"/>
                  </a:cubicBezTo>
                  <a:cubicBezTo>
                    <a:pt x="191270" y="429941"/>
                    <a:pt x="177648" y="427436"/>
                    <a:pt x="169349" y="417832"/>
                  </a:cubicBezTo>
                  <a:cubicBezTo>
                    <a:pt x="160998" y="408229"/>
                    <a:pt x="148994" y="402853"/>
                    <a:pt x="136467" y="402853"/>
                  </a:cubicBezTo>
                  <a:cubicBezTo>
                    <a:pt x="134797" y="402853"/>
                    <a:pt x="133075" y="402957"/>
                    <a:pt x="131404" y="403166"/>
                  </a:cubicBezTo>
                  <a:cubicBezTo>
                    <a:pt x="118826" y="404627"/>
                    <a:pt x="107030" y="397320"/>
                    <a:pt x="102750" y="385420"/>
                  </a:cubicBezTo>
                  <a:cubicBezTo>
                    <a:pt x="101915" y="383072"/>
                    <a:pt x="100819" y="380775"/>
                    <a:pt x="99619" y="378635"/>
                  </a:cubicBezTo>
                  <a:cubicBezTo>
                    <a:pt x="99619" y="378635"/>
                    <a:pt x="99619" y="378583"/>
                    <a:pt x="99566" y="378531"/>
                  </a:cubicBezTo>
                  <a:cubicBezTo>
                    <a:pt x="93773" y="368405"/>
                    <a:pt x="84170" y="360942"/>
                    <a:pt x="72687" y="358019"/>
                  </a:cubicBezTo>
                  <a:cubicBezTo>
                    <a:pt x="60422" y="354835"/>
                    <a:pt x="52071" y="343770"/>
                    <a:pt x="52384" y="331087"/>
                  </a:cubicBezTo>
                  <a:cubicBezTo>
                    <a:pt x="52749" y="316682"/>
                    <a:pt x="45964" y="303060"/>
                    <a:pt x="34221" y="294656"/>
                  </a:cubicBezTo>
                  <a:cubicBezTo>
                    <a:pt x="23939" y="287245"/>
                    <a:pt x="20129" y="273936"/>
                    <a:pt x="24982" y="262192"/>
                  </a:cubicBezTo>
                  <a:cubicBezTo>
                    <a:pt x="30515" y="248883"/>
                    <a:pt x="29106" y="233747"/>
                    <a:pt x="21225" y="221638"/>
                  </a:cubicBezTo>
                  <a:cubicBezTo>
                    <a:pt x="14283" y="211043"/>
                    <a:pt x="15588" y="197212"/>
                    <a:pt x="24356" y="188078"/>
                  </a:cubicBezTo>
                  <a:cubicBezTo>
                    <a:pt x="34325" y="177639"/>
                    <a:pt x="38501" y="163025"/>
                    <a:pt x="35473" y="148933"/>
                  </a:cubicBezTo>
                  <a:cubicBezTo>
                    <a:pt x="32864" y="136511"/>
                    <a:pt x="39022" y="124141"/>
                    <a:pt x="50505" y="118765"/>
                  </a:cubicBezTo>
                  <a:cubicBezTo>
                    <a:pt x="63553" y="112659"/>
                    <a:pt x="72739" y="100498"/>
                    <a:pt x="75036" y="86301"/>
                  </a:cubicBezTo>
                  <a:cubicBezTo>
                    <a:pt x="77071" y="73775"/>
                    <a:pt x="87301" y="64432"/>
                    <a:pt x="99984" y="63597"/>
                  </a:cubicBezTo>
                  <a:cubicBezTo>
                    <a:pt x="114389" y="62606"/>
                    <a:pt x="127281" y="54620"/>
                    <a:pt x="134588" y="42146"/>
                  </a:cubicBezTo>
                  <a:cubicBezTo>
                    <a:pt x="141008" y="31238"/>
                    <a:pt x="153952" y="26227"/>
                    <a:pt x="166061" y="29985"/>
                  </a:cubicBezTo>
                  <a:cubicBezTo>
                    <a:pt x="179840" y="34265"/>
                    <a:pt x="194767" y="31446"/>
                    <a:pt x="206093" y="22521"/>
                  </a:cubicBezTo>
                  <a:cubicBezTo>
                    <a:pt x="216010" y="14640"/>
                    <a:pt x="229893" y="14640"/>
                    <a:pt x="239810" y="22521"/>
                  </a:cubicBezTo>
                  <a:cubicBezTo>
                    <a:pt x="239810" y="22521"/>
                    <a:pt x="239810" y="22521"/>
                    <a:pt x="239810" y="22521"/>
                  </a:cubicBezTo>
                  <a:cubicBezTo>
                    <a:pt x="251083" y="31499"/>
                    <a:pt x="266063" y="34265"/>
                    <a:pt x="279842" y="29985"/>
                  </a:cubicBezTo>
                  <a:cubicBezTo>
                    <a:pt x="291951" y="26227"/>
                    <a:pt x="304895" y="31238"/>
                    <a:pt x="311314" y="42146"/>
                  </a:cubicBezTo>
                  <a:cubicBezTo>
                    <a:pt x="318621" y="54568"/>
                    <a:pt x="331565" y="62606"/>
                    <a:pt x="345918" y="63597"/>
                  </a:cubicBezTo>
                  <a:cubicBezTo>
                    <a:pt x="358549" y="64485"/>
                    <a:pt x="368831" y="73827"/>
                    <a:pt x="370867" y="86301"/>
                  </a:cubicBezTo>
                  <a:cubicBezTo>
                    <a:pt x="373163" y="100550"/>
                    <a:pt x="382349" y="112659"/>
                    <a:pt x="395398" y="118765"/>
                  </a:cubicBezTo>
                  <a:cubicBezTo>
                    <a:pt x="406880" y="124141"/>
                    <a:pt x="413039" y="136563"/>
                    <a:pt x="410429" y="148933"/>
                  </a:cubicBezTo>
                  <a:cubicBezTo>
                    <a:pt x="407454" y="163025"/>
                    <a:pt x="411630" y="177692"/>
                    <a:pt x="421546" y="188078"/>
                  </a:cubicBezTo>
                  <a:cubicBezTo>
                    <a:pt x="430315" y="197264"/>
                    <a:pt x="431567" y="211043"/>
                    <a:pt x="424678" y="221638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7207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62;p19">
              <a:extLst>
                <a:ext uri="{FF2B5EF4-FFF2-40B4-BE49-F238E27FC236}">
                  <a16:creationId xmlns:a16="http://schemas.microsoft.com/office/drawing/2014/main" id="{AD523693-E5B5-4DE3-836C-9B9735189CB8}"/>
                </a:ext>
              </a:extLst>
            </p:cNvPr>
            <p:cNvSpPr/>
            <p:nvPr/>
          </p:nvSpPr>
          <p:spPr>
            <a:xfrm>
              <a:off x="6880925" y="2906946"/>
              <a:ext cx="192590" cy="165633"/>
            </a:xfrm>
            <a:custGeom>
              <a:avLst/>
              <a:gdLst/>
              <a:ahLst/>
              <a:cxnLst/>
              <a:rect l="l" t="t" r="r" b="b"/>
              <a:pathLst>
                <a:path w="339365" h="291864" extrusionOk="0">
                  <a:moveTo>
                    <a:pt x="332004" y="131318"/>
                  </a:moveTo>
                  <a:cubicBezTo>
                    <a:pt x="327515" y="130796"/>
                    <a:pt x="323444" y="134084"/>
                    <a:pt x="322922" y="138573"/>
                  </a:cubicBezTo>
                  <a:cubicBezTo>
                    <a:pt x="319478" y="169419"/>
                    <a:pt x="307108" y="197238"/>
                    <a:pt x="288527" y="219629"/>
                  </a:cubicBezTo>
                  <a:lnTo>
                    <a:pt x="288527" y="214775"/>
                  </a:lnTo>
                  <a:cubicBezTo>
                    <a:pt x="288527" y="193950"/>
                    <a:pt x="274591" y="175317"/>
                    <a:pt x="254602" y="169419"/>
                  </a:cubicBezTo>
                  <a:lnTo>
                    <a:pt x="231845" y="162738"/>
                  </a:lnTo>
                  <a:cubicBezTo>
                    <a:pt x="229914" y="160390"/>
                    <a:pt x="227304" y="158667"/>
                    <a:pt x="224277" y="157832"/>
                  </a:cubicBezTo>
                  <a:cubicBezTo>
                    <a:pt x="224121" y="157832"/>
                    <a:pt x="223964" y="157728"/>
                    <a:pt x="223755" y="157728"/>
                  </a:cubicBezTo>
                  <a:lnTo>
                    <a:pt x="203296" y="153709"/>
                  </a:lnTo>
                  <a:lnTo>
                    <a:pt x="203296" y="138886"/>
                  </a:lnTo>
                  <a:cubicBezTo>
                    <a:pt x="214621" y="130274"/>
                    <a:pt x="222555" y="117435"/>
                    <a:pt x="224695" y="102612"/>
                  </a:cubicBezTo>
                  <a:cubicBezTo>
                    <a:pt x="230697" y="100420"/>
                    <a:pt x="235029" y="94678"/>
                    <a:pt x="235029" y="87893"/>
                  </a:cubicBezTo>
                  <a:lnTo>
                    <a:pt x="235029" y="71870"/>
                  </a:lnTo>
                  <a:cubicBezTo>
                    <a:pt x="235029" y="71870"/>
                    <a:pt x="235029" y="71870"/>
                    <a:pt x="235029" y="71870"/>
                  </a:cubicBezTo>
                  <a:lnTo>
                    <a:pt x="235029" y="41128"/>
                  </a:lnTo>
                  <a:cubicBezTo>
                    <a:pt x="235029" y="29750"/>
                    <a:pt x="226469" y="20355"/>
                    <a:pt x="215457" y="18998"/>
                  </a:cubicBezTo>
                  <a:cubicBezTo>
                    <a:pt x="213839" y="8247"/>
                    <a:pt x="204548" y="0"/>
                    <a:pt x="193379" y="0"/>
                  </a:cubicBezTo>
                  <a:lnTo>
                    <a:pt x="144839" y="0"/>
                  </a:lnTo>
                  <a:cubicBezTo>
                    <a:pt x="122396" y="0"/>
                    <a:pt x="104181" y="18215"/>
                    <a:pt x="104181" y="40658"/>
                  </a:cubicBezTo>
                  <a:lnTo>
                    <a:pt x="104181" y="71922"/>
                  </a:lnTo>
                  <a:cubicBezTo>
                    <a:pt x="104181" y="71922"/>
                    <a:pt x="104181" y="71922"/>
                    <a:pt x="104181" y="71922"/>
                  </a:cubicBezTo>
                  <a:lnTo>
                    <a:pt x="104181" y="87945"/>
                  </a:lnTo>
                  <a:cubicBezTo>
                    <a:pt x="104181" y="94731"/>
                    <a:pt x="108513" y="100472"/>
                    <a:pt x="114515" y="102664"/>
                  </a:cubicBezTo>
                  <a:cubicBezTo>
                    <a:pt x="116655" y="117435"/>
                    <a:pt x="124588" y="130326"/>
                    <a:pt x="135914" y="138938"/>
                  </a:cubicBezTo>
                  <a:lnTo>
                    <a:pt x="135914" y="153761"/>
                  </a:lnTo>
                  <a:lnTo>
                    <a:pt x="115767" y="157675"/>
                  </a:lnTo>
                  <a:cubicBezTo>
                    <a:pt x="115767" y="157675"/>
                    <a:pt x="115402" y="157728"/>
                    <a:pt x="115246" y="157780"/>
                  </a:cubicBezTo>
                  <a:cubicBezTo>
                    <a:pt x="112218" y="158563"/>
                    <a:pt x="109609" y="160337"/>
                    <a:pt x="107678" y="162686"/>
                  </a:cubicBezTo>
                  <a:lnTo>
                    <a:pt x="84712" y="169419"/>
                  </a:lnTo>
                  <a:cubicBezTo>
                    <a:pt x="64723" y="175265"/>
                    <a:pt x="50787" y="193950"/>
                    <a:pt x="50787" y="214775"/>
                  </a:cubicBezTo>
                  <a:lnTo>
                    <a:pt x="50787" y="219629"/>
                  </a:lnTo>
                  <a:cubicBezTo>
                    <a:pt x="32258" y="197238"/>
                    <a:pt x="19889" y="169419"/>
                    <a:pt x="16392" y="138573"/>
                  </a:cubicBezTo>
                  <a:cubicBezTo>
                    <a:pt x="15870" y="134032"/>
                    <a:pt x="11799" y="130796"/>
                    <a:pt x="7310" y="131318"/>
                  </a:cubicBezTo>
                  <a:cubicBezTo>
                    <a:pt x="2769" y="131840"/>
                    <a:pt x="-467" y="135911"/>
                    <a:pt x="55" y="140400"/>
                  </a:cubicBezTo>
                  <a:cubicBezTo>
                    <a:pt x="4701" y="181841"/>
                    <a:pt x="24377" y="220099"/>
                    <a:pt x="55537" y="248126"/>
                  </a:cubicBezTo>
                  <a:cubicBezTo>
                    <a:pt x="79180" y="269369"/>
                    <a:pt x="107991" y="283461"/>
                    <a:pt x="138837" y="289098"/>
                  </a:cubicBezTo>
                  <a:cubicBezTo>
                    <a:pt x="139098" y="289150"/>
                    <a:pt x="139307" y="289202"/>
                    <a:pt x="139568" y="289202"/>
                  </a:cubicBezTo>
                  <a:cubicBezTo>
                    <a:pt x="149432" y="290977"/>
                    <a:pt x="159505" y="291864"/>
                    <a:pt x="169683" y="291864"/>
                  </a:cubicBezTo>
                  <a:cubicBezTo>
                    <a:pt x="179861" y="291864"/>
                    <a:pt x="189986" y="290925"/>
                    <a:pt x="199851" y="289202"/>
                  </a:cubicBezTo>
                  <a:cubicBezTo>
                    <a:pt x="200112" y="289202"/>
                    <a:pt x="200320" y="289150"/>
                    <a:pt x="200581" y="289098"/>
                  </a:cubicBezTo>
                  <a:cubicBezTo>
                    <a:pt x="231428" y="283461"/>
                    <a:pt x="260238" y="269369"/>
                    <a:pt x="283830" y="248126"/>
                  </a:cubicBezTo>
                  <a:cubicBezTo>
                    <a:pt x="314989" y="220099"/>
                    <a:pt x="334666" y="181841"/>
                    <a:pt x="339311" y="140400"/>
                  </a:cubicBezTo>
                  <a:cubicBezTo>
                    <a:pt x="339833" y="135859"/>
                    <a:pt x="336545" y="131840"/>
                    <a:pt x="332056" y="131318"/>
                  </a:cubicBezTo>
                  <a:close/>
                  <a:moveTo>
                    <a:pt x="272086" y="214775"/>
                  </a:moveTo>
                  <a:lnTo>
                    <a:pt x="272086" y="236644"/>
                  </a:lnTo>
                  <a:cubicBezTo>
                    <a:pt x="253088" y="253502"/>
                    <a:pt x="229914" y="265663"/>
                    <a:pt x="204444" y="271509"/>
                  </a:cubicBezTo>
                  <a:lnTo>
                    <a:pt x="189099" y="220829"/>
                  </a:lnTo>
                  <a:lnTo>
                    <a:pt x="200529" y="209921"/>
                  </a:lnTo>
                  <a:cubicBezTo>
                    <a:pt x="201155" y="209973"/>
                    <a:pt x="201730" y="210025"/>
                    <a:pt x="202356" y="210025"/>
                  </a:cubicBezTo>
                  <a:cubicBezTo>
                    <a:pt x="207210" y="210025"/>
                    <a:pt x="211959" y="207833"/>
                    <a:pt x="215091" y="203658"/>
                  </a:cubicBezTo>
                  <a:lnTo>
                    <a:pt x="232263" y="180640"/>
                  </a:lnTo>
                  <a:cubicBezTo>
                    <a:pt x="232263" y="180640"/>
                    <a:pt x="232524" y="180275"/>
                    <a:pt x="232628" y="180119"/>
                  </a:cubicBezTo>
                  <a:lnTo>
                    <a:pt x="249956" y="185233"/>
                  </a:lnTo>
                  <a:cubicBezTo>
                    <a:pt x="263005" y="189044"/>
                    <a:pt x="272086" y="201205"/>
                    <a:pt x="272086" y="214775"/>
                  </a:cubicBezTo>
                  <a:close/>
                  <a:moveTo>
                    <a:pt x="162794" y="210130"/>
                  </a:moveTo>
                  <a:lnTo>
                    <a:pt x="154391" y="202196"/>
                  </a:lnTo>
                  <a:lnTo>
                    <a:pt x="170153" y="191862"/>
                  </a:lnTo>
                  <a:lnTo>
                    <a:pt x="185184" y="201779"/>
                  </a:lnTo>
                  <a:lnTo>
                    <a:pt x="176468" y="210130"/>
                  </a:lnTo>
                  <a:lnTo>
                    <a:pt x="162794" y="210130"/>
                  </a:lnTo>
                  <a:close/>
                  <a:moveTo>
                    <a:pt x="202199" y="193323"/>
                  </a:moveTo>
                  <a:lnTo>
                    <a:pt x="183775" y="181162"/>
                  </a:lnTo>
                  <a:lnTo>
                    <a:pt x="197450" y="169367"/>
                  </a:lnTo>
                  <a:lnTo>
                    <a:pt x="217231" y="173229"/>
                  </a:lnTo>
                  <a:lnTo>
                    <a:pt x="202199" y="193323"/>
                  </a:lnTo>
                  <a:close/>
                  <a:moveTo>
                    <a:pt x="144839" y="16441"/>
                  </a:moveTo>
                  <a:lnTo>
                    <a:pt x="193379" y="16441"/>
                  </a:lnTo>
                  <a:cubicBezTo>
                    <a:pt x="196615" y="16441"/>
                    <a:pt x="199224" y="19050"/>
                    <a:pt x="199224" y="22286"/>
                  </a:cubicBezTo>
                  <a:cubicBezTo>
                    <a:pt x="199224" y="29437"/>
                    <a:pt x="205070" y="35283"/>
                    <a:pt x="212220" y="35283"/>
                  </a:cubicBezTo>
                  <a:lnTo>
                    <a:pt x="212690" y="35283"/>
                  </a:lnTo>
                  <a:cubicBezTo>
                    <a:pt x="215926" y="35283"/>
                    <a:pt x="218536" y="37892"/>
                    <a:pt x="218536" y="41128"/>
                  </a:cubicBezTo>
                  <a:lnTo>
                    <a:pt x="218536" y="63676"/>
                  </a:lnTo>
                  <a:lnTo>
                    <a:pt x="207001" y="63676"/>
                  </a:lnTo>
                  <a:cubicBezTo>
                    <a:pt x="206114" y="63676"/>
                    <a:pt x="205435" y="62945"/>
                    <a:pt x="205435" y="62110"/>
                  </a:cubicBezTo>
                  <a:lnTo>
                    <a:pt x="205435" y="56734"/>
                  </a:lnTo>
                  <a:cubicBezTo>
                    <a:pt x="205435" y="49166"/>
                    <a:pt x="200999" y="43216"/>
                    <a:pt x="193222" y="40397"/>
                  </a:cubicBezTo>
                  <a:cubicBezTo>
                    <a:pt x="188681" y="38780"/>
                    <a:pt x="184454" y="38675"/>
                    <a:pt x="183619" y="38675"/>
                  </a:cubicBezTo>
                  <a:lnTo>
                    <a:pt x="183619" y="38675"/>
                  </a:lnTo>
                  <a:cubicBezTo>
                    <a:pt x="182209" y="38675"/>
                    <a:pt x="178817" y="38675"/>
                    <a:pt x="169579" y="38675"/>
                  </a:cubicBezTo>
                  <a:lnTo>
                    <a:pt x="155852" y="38675"/>
                  </a:lnTo>
                  <a:cubicBezTo>
                    <a:pt x="155852" y="38675"/>
                    <a:pt x="155852" y="38675"/>
                    <a:pt x="155852" y="38675"/>
                  </a:cubicBezTo>
                  <a:cubicBezTo>
                    <a:pt x="155695" y="38675"/>
                    <a:pt x="155539" y="38675"/>
                    <a:pt x="155382" y="38675"/>
                  </a:cubicBezTo>
                  <a:cubicBezTo>
                    <a:pt x="144944" y="38884"/>
                    <a:pt x="133774" y="44573"/>
                    <a:pt x="133774" y="56734"/>
                  </a:cubicBezTo>
                  <a:lnTo>
                    <a:pt x="133774" y="62110"/>
                  </a:lnTo>
                  <a:cubicBezTo>
                    <a:pt x="133774" y="62997"/>
                    <a:pt x="133043" y="63676"/>
                    <a:pt x="132208" y="63676"/>
                  </a:cubicBezTo>
                  <a:lnTo>
                    <a:pt x="120674" y="63676"/>
                  </a:lnTo>
                  <a:lnTo>
                    <a:pt x="120674" y="40606"/>
                  </a:lnTo>
                  <a:cubicBezTo>
                    <a:pt x="120674" y="27245"/>
                    <a:pt x="131530" y="16389"/>
                    <a:pt x="144891" y="16389"/>
                  </a:cubicBezTo>
                  <a:close/>
                  <a:moveTo>
                    <a:pt x="120621" y="87163"/>
                  </a:moveTo>
                  <a:lnTo>
                    <a:pt x="120621" y="80116"/>
                  </a:lnTo>
                  <a:lnTo>
                    <a:pt x="132156" y="80116"/>
                  </a:lnTo>
                  <a:cubicBezTo>
                    <a:pt x="142125" y="80116"/>
                    <a:pt x="150215" y="72027"/>
                    <a:pt x="150215" y="62110"/>
                  </a:cubicBezTo>
                  <a:lnTo>
                    <a:pt x="150215" y="56734"/>
                  </a:lnTo>
                  <a:cubicBezTo>
                    <a:pt x="150215" y="56734"/>
                    <a:pt x="150215" y="56630"/>
                    <a:pt x="150215" y="56577"/>
                  </a:cubicBezTo>
                  <a:cubicBezTo>
                    <a:pt x="150841" y="55951"/>
                    <a:pt x="153294" y="55220"/>
                    <a:pt x="155486" y="55168"/>
                  </a:cubicBezTo>
                  <a:cubicBezTo>
                    <a:pt x="155539" y="55168"/>
                    <a:pt x="155643" y="55168"/>
                    <a:pt x="155695" y="55168"/>
                  </a:cubicBezTo>
                  <a:cubicBezTo>
                    <a:pt x="156791" y="55168"/>
                    <a:pt x="176155" y="55168"/>
                    <a:pt x="183566" y="55168"/>
                  </a:cubicBezTo>
                  <a:cubicBezTo>
                    <a:pt x="185602" y="55168"/>
                    <a:pt x="188264" y="55899"/>
                    <a:pt x="188995" y="56577"/>
                  </a:cubicBezTo>
                  <a:cubicBezTo>
                    <a:pt x="188995" y="56577"/>
                    <a:pt x="188995" y="56682"/>
                    <a:pt x="188995" y="56734"/>
                  </a:cubicBezTo>
                  <a:lnTo>
                    <a:pt x="188995" y="62110"/>
                  </a:lnTo>
                  <a:cubicBezTo>
                    <a:pt x="188995" y="72027"/>
                    <a:pt x="197085" y="80116"/>
                    <a:pt x="207001" y="80116"/>
                  </a:cubicBezTo>
                  <a:cubicBezTo>
                    <a:pt x="207001" y="80116"/>
                    <a:pt x="207001" y="80116"/>
                    <a:pt x="207001" y="80116"/>
                  </a:cubicBezTo>
                  <a:lnTo>
                    <a:pt x="218536" y="80116"/>
                  </a:lnTo>
                  <a:lnTo>
                    <a:pt x="218536" y="87163"/>
                  </a:lnTo>
                  <a:cubicBezTo>
                    <a:pt x="213264" y="87580"/>
                    <a:pt x="209037" y="91808"/>
                    <a:pt x="208724" y="97131"/>
                  </a:cubicBezTo>
                  <a:cubicBezTo>
                    <a:pt x="207419" y="117748"/>
                    <a:pt x="190247" y="133875"/>
                    <a:pt x="169579" y="133875"/>
                  </a:cubicBezTo>
                  <a:cubicBezTo>
                    <a:pt x="148910" y="133875"/>
                    <a:pt x="131739" y="117748"/>
                    <a:pt x="130434" y="97131"/>
                  </a:cubicBezTo>
                  <a:cubicBezTo>
                    <a:pt x="130068" y="91808"/>
                    <a:pt x="125841" y="87580"/>
                    <a:pt x="120621" y="87163"/>
                  </a:cubicBezTo>
                  <a:close/>
                  <a:moveTo>
                    <a:pt x="169579" y="150316"/>
                  </a:moveTo>
                  <a:cubicBezTo>
                    <a:pt x="175581" y="150316"/>
                    <a:pt x="181374" y="149377"/>
                    <a:pt x="186802" y="147550"/>
                  </a:cubicBezTo>
                  <a:lnTo>
                    <a:pt x="186802" y="156684"/>
                  </a:lnTo>
                  <a:lnTo>
                    <a:pt x="169996" y="171194"/>
                  </a:lnTo>
                  <a:lnTo>
                    <a:pt x="152303" y="156579"/>
                  </a:lnTo>
                  <a:lnTo>
                    <a:pt x="152303" y="147550"/>
                  </a:lnTo>
                  <a:cubicBezTo>
                    <a:pt x="157731" y="149325"/>
                    <a:pt x="163524" y="150316"/>
                    <a:pt x="169526" y="150316"/>
                  </a:cubicBezTo>
                  <a:close/>
                  <a:moveTo>
                    <a:pt x="141864" y="169315"/>
                  </a:moveTo>
                  <a:lnTo>
                    <a:pt x="156269" y="181267"/>
                  </a:lnTo>
                  <a:lnTo>
                    <a:pt x="137219" y="193741"/>
                  </a:lnTo>
                  <a:lnTo>
                    <a:pt x="122187" y="173177"/>
                  </a:lnTo>
                  <a:lnTo>
                    <a:pt x="141864" y="169367"/>
                  </a:lnTo>
                  <a:close/>
                  <a:moveTo>
                    <a:pt x="89253" y="185181"/>
                  </a:moveTo>
                  <a:lnTo>
                    <a:pt x="106895" y="180014"/>
                  </a:lnTo>
                  <a:cubicBezTo>
                    <a:pt x="106895" y="180014"/>
                    <a:pt x="107051" y="180275"/>
                    <a:pt x="107156" y="180432"/>
                  </a:cubicBezTo>
                  <a:lnTo>
                    <a:pt x="124275" y="203919"/>
                  </a:lnTo>
                  <a:cubicBezTo>
                    <a:pt x="127355" y="208146"/>
                    <a:pt x="132208" y="210443"/>
                    <a:pt x="137115" y="210443"/>
                  </a:cubicBezTo>
                  <a:cubicBezTo>
                    <a:pt x="137741" y="210443"/>
                    <a:pt x="138315" y="210443"/>
                    <a:pt x="138941" y="210338"/>
                  </a:cubicBezTo>
                  <a:lnTo>
                    <a:pt x="150163" y="220934"/>
                  </a:lnTo>
                  <a:lnTo>
                    <a:pt x="134870" y="271613"/>
                  </a:lnTo>
                  <a:cubicBezTo>
                    <a:pt x="109348" y="265768"/>
                    <a:pt x="86174" y="253554"/>
                    <a:pt x="67176" y="236696"/>
                  </a:cubicBezTo>
                  <a:lnTo>
                    <a:pt x="67176" y="214827"/>
                  </a:lnTo>
                  <a:cubicBezTo>
                    <a:pt x="67176" y="201257"/>
                    <a:pt x="76257" y="189096"/>
                    <a:pt x="89305" y="185286"/>
                  </a:cubicBezTo>
                  <a:close/>
                  <a:moveTo>
                    <a:pt x="151155" y="274327"/>
                  </a:moveTo>
                  <a:lnTo>
                    <a:pt x="165612" y="226570"/>
                  </a:lnTo>
                  <a:lnTo>
                    <a:pt x="173650" y="226570"/>
                  </a:lnTo>
                  <a:lnTo>
                    <a:pt x="188107" y="274327"/>
                  </a:lnTo>
                  <a:cubicBezTo>
                    <a:pt x="182053" y="275058"/>
                    <a:pt x="175894" y="275423"/>
                    <a:pt x="169631" y="275423"/>
                  </a:cubicBezTo>
                  <a:cubicBezTo>
                    <a:pt x="163368" y="275423"/>
                    <a:pt x="157261" y="275058"/>
                    <a:pt x="151207" y="274327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7207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63;p19">
              <a:extLst>
                <a:ext uri="{FF2B5EF4-FFF2-40B4-BE49-F238E27FC236}">
                  <a16:creationId xmlns:a16="http://schemas.microsoft.com/office/drawing/2014/main" id="{10DD071F-540E-4A3A-BD36-038FD5E9272C}"/>
                </a:ext>
              </a:extLst>
            </p:cNvPr>
            <p:cNvSpPr/>
            <p:nvPr/>
          </p:nvSpPr>
          <p:spPr>
            <a:xfrm>
              <a:off x="6881007" y="2878891"/>
              <a:ext cx="192365" cy="90132"/>
            </a:xfrm>
            <a:custGeom>
              <a:avLst/>
              <a:gdLst/>
              <a:ahLst/>
              <a:cxnLst/>
              <a:rect l="l" t="t" r="r" b="b"/>
              <a:pathLst>
                <a:path w="338970" h="158823" extrusionOk="0">
                  <a:moveTo>
                    <a:pt x="7216" y="158719"/>
                  </a:moveTo>
                  <a:cubicBezTo>
                    <a:pt x="11705" y="159293"/>
                    <a:pt x="15828" y="156058"/>
                    <a:pt x="16402" y="151569"/>
                  </a:cubicBezTo>
                  <a:cubicBezTo>
                    <a:pt x="25954" y="74584"/>
                    <a:pt x="91769" y="16493"/>
                    <a:pt x="169485" y="16493"/>
                  </a:cubicBezTo>
                  <a:cubicBezTo>
                    <a:pt x="247201" y="16493"/>
                    <a:pt x="313069" y="74584"/>
                    <a:pt x="322568" y="151621"/>
                  </a:cubicBezTo>
                  <a:cubicBezTo>
                    <a:pt x="323090" y="155797"/>
                    <a:pt x="326639" y="158824"/>
                    <a:pt x="330710" y="158824"/>
                  </a:cubicBezTo>
                  <a:cubicBezTo>
                    <a:pt x="331023" y="158824"/>
                    <a:pt x="331389" y="158824"/>
                    <a:pt x="331754" y="158772"/>
                  </a:cubicBezTo>
                  <a:cubicBezTo>
                    <a:pt x="336242" y="158197"/>
                    <a:pt x="339478" y="154126"/>
                    <a:pt x="338904" y="149586"/>
                  </a:cubicBezTo>
                  <a:cubicBezTo>
                    <a:pt x="328361" y="64302"/>
                    <a:pt x="255552" y="0"/>
                    <a:pt x="169485" y="0"/>
                  </a:cubicBezTo>
                  <a:cubicBezTo>
                    <a:pt x="83419" y="0"/>
                    <a:pt x="10661" y="64250"/>
                    <a:pt x="66" y="149481"/>
                  </a:cubicBezTo>
                  <a:cubicBezTo>
                    <a:pt x="-508" y="153970"/>
                    <a:pt x="2728" y="158093"/>
                    <a:pt x="7216" y="158667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7207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72;p16">
            <a:extLst>
              <a:ext uri="{FF2B5EF4-FFF2-40B4-BE49-F238E27FC236}">
                <a16:creationId xmlns:a16="http://schemas.microsoft.com/office/drawing/2014/main" id="{E4F532B5-424F-48C1-A9FE-63FFC9AF91B8}"/>
              </a:ext>
            </a:extLst>
          </p:cNvPr>
          <p:cNvSpPr txBox="1"/>
          <p:nvPr/>
        </p:nvSpPr>
        <p:spPr>
          <a:xfrm>
            <a:off x="4910441" y="2815149"/>
            <a:ext cx="2014535" cy="206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Membres de l’OECCCST (PP ou PM) inscrit sur la liste des CAC</a:t>
            </a:r>
          </a:p>
          <a:p>
            <a:r>
              <a:rPr lang="en" dirty="0">
                <a:sym typeface="Montserrat Medium"/>
              </a:rPr>
              <a:t>Tout autre technicien de comptabilité (PP) lorsque le CA de la société est &lt; 3 MDT</a:t>
            </a:r>
            <a:endParaRPr dirty="0">
              <a:sym typeface="Montserrat Medium"/>
            </a:endParaRPr>
          </a:p>
        </p:txBody>
      </p:sp>
      <p:sp>
        <p:nvSpPr>
          <p:cNvPr id="290" name="Google Shape;72;p16">
            <a:extLst>
              <a:ext uri="{FF2B5EF4-FFF2-40B4-BE49-F238E27FC236}">
                <a16:creationId xmlns:a16="http://schemas.microsoft.com/office/drawing/2014/main" id="{927CE8E2-32DB-40EE-A0F8-F464F639DB7B}"/>
              </a:ext>
            </a:extLst>
          </p:cNvPr>
          <p:cNvSpPr txBox="1"/>
          <p:nvPr/>
        </p:nvSpPr>
        <p:spPr>
          <a:xfrm>
            <a:off x="6980248" y="2815487"/>
            <a:ext cx="2095501" cy="158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Membres de l’OECT (PP ou PM)</a:t>
            </a:r>
          </a:p>
          <a:p>
            <a:r>
              <a:rPr lang="en" dirty="0">
                <a:sym typeface="Montserrat Medium"/>
              </a:rPr>
              <a:t>Tout autre technicien de comptabilité (PP) lorsque le CA de la société est &lt; 3 MDT</a:t>
            </a:r>
            <a:endParaRPr dirty="0">
              <a:sym typeface="Montserrat Medium"/>
            </a:endParaRPr>
          </a:p>
        </p:txBody>
      </p:sp>
      <p:sp>
        <p:nvSpPr>
          <p:cNvPr id="291" name="Google Shape;72;p16">
            <a:extLst>
              <a:ext uri="{FF2B5EF4-FFF2-40B4-BE49-F238E27FC236}">
                <a16:creationId xmlns:a16="http://schemas.microsoft.com/office/drawing/2014/main" id="{9E9E09DA-3C78-4D2B-BBF6-929EFCCBD73B}"/>
              </a:ext>
            </a:extLst>
          </p:cNvPr>
          <p:cNvSpPr txBox="1"/>
          <p:nvPr/>
        </p:nvSpPr>
        <p:spPr>
          <a:xfrm>
            <a:off x="9110818" y="2788918"/>
            <a:ext cx="2468882" cy="18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Membres de l’OECT         (PP ou PM)</a:t>
            </a:r>
          </a:p>
          <a:p>
            <a:r>
              <a:rPr lang="fr-FR" dirty="0">
                <a:sym typeface="Montserrat Medium"/>
              </a:rPr>
              <a:t>Membres de la CCT inscrits sur la liste des "techniciens en comptabilité" </a:t>
            </a:r>
            <a:r>
              <a:rPr lang="en" dirty="0">
                <a:sym typeface="Montserrat Medium"/>
              </a:rPr>
              <a:t> (PP ou PM) lorsque le CA de la société est &lt; 3 MDT</a:t>
            </a:r>
            <a:endParaRPr dirty="0">
              <a:sym typeface="Montserrat Medium"/>
            </a:endParaRPr>
          </a:p>
        </p:txBody>
      </p:sp>
      <p:sp>
        <p:nvSpPr>
          <p:cNvPr id="292" name="ZoneTexte 291">
            <a:extLst>
              <a:ext uri="{FF2B5EF4-FFF2-40B4-BE49-F238E27FC236}">
                <a16:creationId xmlns:a16="http://schemas.microsoft.com/office/drawing/2014/main" id="{B7F656AB-AA61-4360-AF85-EC1CD58863D6}"/>
              </a:ext>
            </a:extLst>
          </p:cNvPr>
          <p:cNvSpPr txBox="1"/>
          <p:nvPr/>
        </p:nvSpPr>
        <p:spPr>
          <a:xfrm>
            <a:off x="2974518" y="5700951"/>
            <a:ext cx="5713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B31E3A"/>
                </a:solidFill>
                <a:latin typeface="+mj-lt"/>
              </a:rPr>
              <a:t>Transition progressive vers la professionnalisation du CAC</a:t>
            </a:r>
            <a:endParaRPr lang="fr-FR" dirty="0">
              <a:solidFill>
                <a:srgbClr val="B31E3A"/>
              </a:solidFill>
            </a:endParaRPr>
          </a:p>
        </p:txBody>
      </p:sp>
      <p:sp>
        <p:nvSpPr>
          <p:cNvPr id="293" name="Flèche : droite rayée 292">
            <a:extLst>
              <a:ext uri="{FF2B5EF4-FFF2-40B4-BE49-F238E27FC236}">
                <a16:creationId xmlns:a16="http://schemas.microsoft.com/office/drawing/2014/main" id="{84642E20-E5A1-4BE5-A3F5-CBE0D37FDA00}"/>
              </a:ext>
            </a:extLst>
          </p:cNvPr>
          <p:cNvSpPr/>
          <p:nvPr/>
        </p:nvSpPr>
        <p:spPr>
          <a:xfrm>
            <a:off x="846695" y="5596197"/>
            <a:ext cx="10185250" cy="592502"/>
          </a:xfrm>
          <a:prstGeom prst="stripedRightArrow">
            <a:avLst>
              <a:gd name="adj1" fmla="val 62471"/>
              <a:gd name="adj2" fmla="val 13313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oogle Shape;2204;p35">
            <a:extLst>
              <a:ext uri="{FF2B5EF4-FFF2-40B4-BE49-F238E27FC236}">
                <a16:creationId xmlns:a16="http://schemas.microsoft.com/office/drawing/2014/main" id="{C10021C4-D16C-4ECA-846B-2DB3E887EC01}"/>
              </a:ext>
            </a:extLst>
          </p:cNvPr>
          <p:cNvGrpSpPr/>
          <p:nvPr/>
        </p:nvGrpSpPr>
        <p:grpSpPr>
          <a:xfrm>
            <a:off x="4998451" y="2063553"/>
            <a:ext cx="294954" cy="233095"/>
            <a:chOff x="4713737" y="1373258"/>
            <a:chExt cx="452437" cy="381697"/>
          </a:xfrm>
        </p:grpSpPr>
        <p:sp>
          <p:nvSpPr>
            <p:cNvPr id="94" name="Google Shape;2205;p35">
              <a:extLst>
                <a:ext uri="{FF2B5EF4-FFF2-40B4-BE49-F238E27FC236}">
                  <a16:creationId xmlns:a16="http://schemas.microsoft.com/office/drawing/2014/main" id="{107ACEF8-3B52-4E23-B5F7-AB7A70CA25F6}"/>
                </a:ext>
              </a:extLst>
            </p:cNvPr>
            <p:cNvSpPr/>
            <p:nvPr/>
          </p:nvSpPr>
          <p:spPr>
            <a:xfrm>
              <a:off x="4745346" y="1446715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206;p35">
              <a:extLst>
                <a:ext uri="{FF2B5EF4-FFF2-40B4-BE49-F238E27FC236}">
                  <a16:creationId xmlns:a16="http://schemas.microsoft.com/office/drawing/2014/main" id="{C2B38CED-6B15-416F-83FD-5C01FD090257}"/>
                </a:ext>
              </a:extLst>
            </p:cNvPr>
            <p:cNvSpPr/>
            <p:nvPr/>
          </p:nvSpPr>
          <p:spPr>
            <a:xfrm>
              <a:off x="4745346" y="1496106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207;p35">
              <a:extLst>
                <a:ext uri="{FF2B5EF4-FFF2-40B4-BE49-F238E27FC236}">
                  <a16:creationId xmlns:a16="http://schemas.microsoft.com/office/drawing/2014/main" id="{2C2F6950-D0F8-4CDC-B68E-BEE52EB25829}"/>
                </a:ext>
              </a:extLst>
            </p:cNvPr>
            <p:cNvSpPr/>
            <p:nvPr/>
          </p:nvSpPr>
          <p:spPr>
            <a:xfrm>
              <a:off x="4745346" y="1545498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208;p35">
              <a:extLst>
                <a:ext uri="{FF2B5EF4-FFF2-40B4-BE49-F238E27FC236}">
                  <a16:creationId xmlns:a16="http://schemas.microsoft.com/office/drawing/2014/main" id="{59A1E7F5-84DB-4E92-A6CC-C282F164A393}"/>
                </a:ext>
              </a:extLst>
            </p:cNvPr>
            <p:cNvSpPr/>
            <p:nvPr/>
          </p:nvSpPr>
          <p:spPr>
            <a:xfrm>
              <a:off x="4745346" y="1594890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209;p35">
              <a:extLst>
                <a:ext uri="{FF2B5EF4-FFF2-40B4-BE49-F238E27FC236}">
                  <a16:creationId xmlns:a16="http://schemas.microsoft.com/office/drawing/2014/main" id="{A16B48DE-B3B5-43BF-8814-AF5EDB4FE224}"/>
                </a:ext>
              </a:extLst>
            </p:cNvPr>
            <p:cNvSpPr/>
            <p:nvPr/>
          </p:nvSpPr>
          <p:spPr>
            <a:xfrm>
              <a:off x="4745346" y="1644282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210;p35">
              <a:extLst>
                <a:ext uri="{FF2B5EF4-FFF2-40B4-BE49-F238E27FC236}">
                  <a16:creationId xmlns:a16="http://schemas.microsoft.com/office/drawing/2014/main" id="{BCEF7CE8-5DD1-4562-A51A-E89EE1182C18}"/>
                </a:ext>
              </a:extLst>
            </p:cNvPr>
            <p:cNvSpPr/>
            <p:nvPr/>
          </p:nvSpPr>
          <p:spPr>
            <a:xfrm>
              <a:off x="4745346" y="1693674"/>
              <a:ext cx="51206" cy="13255"/>
            </a:xfrm>
            <a:custGeom>
              <a:avLst/>
              <a:gdLst/>
              <a:ahLst/>
              <a:cxnLst/>
              <a:rect l="l" t="t" r="r" b="b"/>
              <a:pathLst>
                <a:path w="68274" h="17673" extrusionOk="0">
                  <a:moveTo>
                    <a:pt x="8837" y="17673"/>
                  </a:moveTo>
                  <a:lnTo>
                    <a:pt x="59438" y="17673"/>
                  </a:lnTo>
                  <a:cubicBezTo>
                    <a:pt x="64319" y="17673"/>
                    <a:pt x="68274" y="13718"/>
                    <a:pt x="68274" y="8837"/>
                  </a:cubicBezTo>
                  <a:cubicBezTo>
                    <a:pt x="68274" y="3955"/>
                    <a:pt x="64319" y="0"/>
                    <a:pt x="5943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cubicBezTo>
                    <a:pt x="0" y="13718"/>
                    <a:pt x="3955" y="17673"/>
                    <a:pt x="8837" y="17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211;p35">
              <a:extLst>
                <a:ext uri="{FF2B5EF4-FFF2-40B4-BE49-F238E27FC236}">
                  <a16:creationId xmlns:a16="http://schemas.microsoft.com/office/drawing/2014/main" id="{AC52ADF2-F273-4612-A9F4-C07F2DE5E4C7}"/>
                </a:ext>
              </a:extLst>
            </p:cNvPr>
            <p:cNvSpPr/>
            <p:nvPr/>
          </p:nvSpPr>
          <p:spPr>
            <a:xfrm>
              <a:off x="4713737" y="1373258"/>
              <a:ext cx="452437" cy="381697"/>
            </a:xfrm>
            <a:custGeom>
              <a:avLst/>
              <a:gdLst/>
              <a:ahLst/>
              <a:cxnLst/>
              <a:rect l="l" t="t" r="r" b="b"/>
              <a:pathLst>
                <a:path w="603249" h="508929" extrusionOk="0">
                  <a:moveTo>
                    <a:pt x="594413" y="33907"/>
                  </a:moveTo>
                  <a:lnTo>
                    <a:pt x="586449" y="33907"/>
                  </a:lnTo>
                  <a:lnTo>
                    <a:pt x="568647" y="8655"/>
                  </a:lnTo>
                  <a:cubicBezTo>
                    <a:pt x="564828" y="3235"/>
                    <a:pt x="558590" y="0"/>
                    <a:pt x="551960" y="0"/>
                  </a:cubicBezTo>
                  <a:lnTo>
                    <a:pt x="465684" y="0"/>
                  </a:lnTo>
                  <a:cubicBezTo>
                    <a:pt x="460803" y="0"/>
                    <a:pt x="456848" y="3955"/>
                    <a:pt x="456848" y="8837"/>
                  </a:cubicBezTo>
                  <a:cubicBezTo>
                    <a:pt x="456848" y="13718"/>
                    <a:pt x="460803" y="17673"/>
                    <a:pt x="465684" y="17673"/>
                  </a:cubicBezTo>
                  <a:lnTo>
                    <a:pt x="551960" y="17673"/>
                  </a:lnTo>
                  <a:cubicBezTo>
                    <a:pt x="552850" y="17673"/>
                    <a:pt x="553687" y="18108"/>
                    <a:pt x="554201" y="18836"/>
                  </a:cubicBezTo>
                  <a:lnTo>
                    <a:pt x="564825" y="33906"/>
                  </a:lnTo>
                  <a:lnTo>
                    <a:pt x="38424" y="33906"/>
                  </a:lnTo>
                  <a:lnTo>
                    <a:pt x="49048" y="18836"/>
                  </a:lnTo>
                  <a:cubicBezTo>
                    <a:pt x="49562" y="18108"/>
                    <a:pt x="50400" y="17673"/>
                    <a:pt x="51290" y="17673"/>
                  </a:cubicBezTo>
                  <a:lnTo>
                    <a:pt x="430354" y="17673"/>
                  </a:lnTo>
                  <a:cubicBezTo>
                    <a:pt x="435235" y="17673"/>
                    <a:pt x="439191" y="13718"/>
                    <a:pt x="439191" y="8837"/>
                  </a:cubicBezTo>
                  <a:cubicBezTo>
                    <a:pt x="439191" y="3955"/>
                    <a:pt x="435235" y="0"/>
                    <a:pt x="430354" y="0"/>
                  </a:cubicBezTo>
                  <a:lnTo>
                    <a:pt x="51290" y="0"/>
                  </a:lnTo>
                  <a:cubicBezTo>
                    <a:pt x="44662" y="0"/>
                    <a:pt x="38423" y="3234"/>
                    <a:pt x="34603" y="8654"/>
                  </a:cubicBezTo>
                  <a:lnTo>
                    <a:pt x="16801" y="33907"/>
                  </a:lnTo>
                  <a:lnTo>
                    <a:pt x="8837" y="33907"/>
                  </a:lnTo>
                  <a:cubicBezTo>
                    <a:pt x="3955" y="33907"/>
                    <a:pt x="0" y="37862"/>
                    <a:pt x="0" y="42744"/>
                  </a:cubicBezTo>
                  <a:lnTo>
                    <a:pt x="0" y="500093"/>
                  </a:lnTo>
                  <a:cubicBezTo>
                    <a:pt x="0" y="504974"/>
                    <a:pt x="3955" y="508930"/>
                    <a:pt x="8837" y="508930"/>
                  </a:cubicBezTo>
                  <a:lnTo>
                    <a:pt x="283960" y="508930"/>
                  </a:lnTo>
                  <a:cubicBezTo>
                    <a:pt x="288841" y="508930"/>
                    <a:pt x="292797" y="504974"/>
                    <a:pt x="292797" y="500093"/>
                  </a:cubicBezTo>
                  <a:cubicBezTo>
                    <a:pt x="292797" y="495212"/>
                    <a:pt x="288841" y="491256"/>
                    <a:pt x="283960" y="491256"/>
                  </a:cubicBezTo>
                  <a:lnTo>
                    <a:pt x="152562" y="491256"/>
                  </a:lnTo>
                  <a:lnTo>
                    <a:pt x="152562" y="51580"/>
                  </a:lnTo>
                  <a:lnTo>
                    <a:pt x="585577" y="51580"/>
                  </a:lnTo>
                  <a:lnTo>
                    <a:pt x="585577" y="491256"/>
                  </a:lnTo>
                  <a:lnTo>
                    <a:pt x="319291" y="491256"/>
                  </a:lnTo>
                  <a:cubicBezTo>
                    <a:pt x="314410" y="491256"/>
                    <a:pt x="310455" y="495212"/>
                    <a:pt x="310455" y="500093"/>
                  </a:cubicBezTo>
                  <a:cubicBezTo>
                    <a:pt x="310455" y="504974"/>
                    <a:pt x="314410" y="508930"/>
                    <a:pt x="319291" y="508930"/>
                  </a:cubicBezTo>
                  <a:lnTo>
                    <a:pt x="594413" y="508930"/>
                  </a:lnTo>
                  <a:cubicBezTo>
                    <a:pt x="599295" y="508930"/>
                    <a:pt x="603250" y="504974"/>
                    <a:pt x="603250" y="500093"/>
                  </a:cubicBezTo>
                  <a:lnTo>
                    <a:pt x="603250" y="42744"/>
                  </a:lnTo>
                  <a:cubicBezTo>
                    <a:pt x="603250" y="37863"/>
                    <a:pt x="599295" y="33907"/>
                    <a:pt x="594413" y="33907"/>
                  </a:cubicBezTo>
                  <a:close/>
                  <a:moveTo>
                    <a:pt x="134889" y="491256"/>
                  </a:moveTo>
                  <a:lnTo>
                    <a:pt x="17673" y="491256"/>
                  </a:lnTo>
                  <a:lnTo>
                    <a:pt x="17673" y="51580"/>
                  </a:lnTo>
                  <a:lnTo>
                    <a:pt x="134889" y="515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212;p35">
              <a:extLst>
                <a:ext uri="{FF2B5EF4-FFF2-40B4-BE49-F238E27FC236}">
                  <a16:creationId xmlns:a16="http://schemas.microsoft.com/office/drawing/2014/main" id="{303F3BFF-D672-4B0C-92A2-D3DD67E50C5F}"/>
                </a:ext>
              </a:extLst>
            </p:cNvPr>
            <p:cNvSpPr/>
            <p:nvPr/>
          </p:nvSpPr>
          <p:spPr>
            <a:xfrm>
              <a:off x="4841722" y="1448365"/>
              <a:ext cx="89023" cy="42002"/>
            </a:xfrm>
            <a:custGeom>
              <a:avLst/>
              <a:gdLst/>
              <a:ahLst/>
              <a:cxnLst/>
              <a:rect l="l" t="t" r="r" b="b"/>
              <a:pathLst>
                <a:path w="118697" h="56003" extrusionOk="0">
                  <a:moveTo>
                    <a:pt x="118698" y="47167"/>
                  </a:moveTo>
                  <a:lnTo>
                    <a:pt x="118698" y="8837"/>
                  </a:lnTo>
                  <a:cubicBezTo>
                    <a:pt x="118698" y="3955"/>
                    <a:pt x="114742" y="0"/>
                    <a:pt x="109861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lnTo>
                    <a:pt x="0" y="47167"/>
                  </a:lnTo>
                  <a:cubicBezTo>
                    <a:pt x="0" y="52048"/>
                    <a:pt x="3955" y="56003"/>
                    <a:pt x="8837" y="56003"/>
                  </a:cubicBezTo>
                  <a:lnTo>
                    <a:pt x="109861" y="56003"/>
                  </a:lnTo>
                  <a:cubicBezTo>
                    <a:pt x="114742" y="56003"/>
                    <a:pt x="118698" y="52048"/>
                    <a:pt x="118698" y="47167"/>
                  </a:cubicBezTo>
                  <a:close/>
                  <a:moveTo>
                    <a:pt x="101024" y="38330"/>
                  </a:moveTo>
                  <a:lnTo>
                    <a:pt x="17673" y="38330"/>
                  </a:lnTo>
                  <a:lnTo>
                    <a:pt x="17673" y="17673"/>
                  </a:lnTo>
                  <a:lnTo>
                    <a:pt x="101024" y="17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213;p35">
              <a:extLst>
                <a:ext uri="{FF2B5EF4-FFF2-40B4-BE49-F238E27FC236}">
                  <a16:creationId xmlns:a16="http://schemas.microsoft.com/office/drawing/2014/main" id="{12368AE9-319E-4335-8F8E-7FAD715972BA}"/>
                </a:ext>
              </a:extLst>
            </p:cNvPr>
            <p:cNvSpPr/>
            <p:nvPr/>
          </p:nvSpPr>
          <p:spPr>
            <a:xfrm>
              <a:off x="4915170" y="1555821"/>
              <a:ext cx="115533" cy="42002"/>
            </a:xfrm>
            <a:custGeom>
              <a:avLst/>
              <a:gdLst/>
              <a:ahLst/>
              <a:cxnLst/>
              <a:rect l="l" t="t" r="r" b="b"/>
              <a:pathLst>
                <a:path w="154044" h="56003" extrusionOk="0">
                  <a:moveTo>
                    <a:pt x="8837" y="56003"/>
                  </a:moveTo>
                  <a:lnTo>
                    <a:pt x="145208" y="56003"/>
                  </a:lnTo>
                  <a:cubicBezTo>
                    <a:pt x="150089" y="56003"/>
                    <a:pt x="154044" y="52048"/>
                    <a:pt x="154044" y="47167"/>
                  </a:cubicBezTo>
                  <a:lnTo>
                    <a:pt x="154044" y="8837"/>
                  </a:lnTo>
                  <a:cubicBezTo>
                    <a:pt x="154044" y="3955"/>
                    <a:pt x="150089" y="0"/>
                    <a:pt x="145208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lnTo>
                    <a:pt x="0" y="47167"/>
                  </a:lnTo>
                  <a:cubicBezTo>
                    <a:pt x="0" y="52047"/>
                    <a:pt x="3956" y="56003"/>
                    <a:pt x="8837" y="56003"/>
                  </a:cubicBezTo>
                  <a:close/>
                  <a:moveTo>
                    <a:pt x="17673" y="17673"/>
                  </a:moveTo>
                  <a:lnTo>
                    <a:pt x="136371" y="17673"/>
                  </a:lnTo>
                  <a:lnTo>
                    <a:pt x="136371" y="38330"/>
                  </a:lnTo>
                  <a:lnTo>
                    <a:pt x="17673" y="38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214;p35">
              <a:extLst>
                <a:ext uri="{FF2B5EF4-FFF2-40B4-BE49-F238E27FC236}">
                  <a16:creationId xmlns:a16="http://schemas.microsoft.com/office/drawing/2014/main" id="{DE3BFDFE-6AA0-43BB-B5CD-A0E8B876AA40}"/>
                </a:ext>
              </a:extLst>
            </p:cNvPr>
            <p:cNvSpPr/>
            <p:nvPr/>
          </p:nvSpPr>
          <p:spPr>
            <a:xfrm>
              <a:off x="4933337" y="1609550"/>
              <a:ext cx="203900" cy="42002"/>
            </a:xfrm>
            <a:custGeom>
              <a:avLst/>
              <a:gdLst/>
              <a:ahLst/>
              <a:cxnLst/>
              <a:rect l="l" t="t" r="r" b="b"/>
              <a:pathLst>
                <a:path w="271866" h="56002" extrusionOk="0">
                  <a:moveTo>
                    <a:pt x="271867" y="47165"/>
                  </a:moveTo>
                  <a:lnTo>
                    <a:pt x="271867" y="8837"/>
                  </a:lnTo>
                  <a:cubicBezTo>
                    <a:pt x="271867" y="3955"/>
                    <a:pt x="267911" y="0"/>
                    <a:pt x="263030" y="0"/>
                  </a:cubicBezTo>
                  <a:lnTo>
                    <a:pt x="8837" y="0"/>
                  </a:lnTo>
                  <a:cubicBezTo>
                    <a:pt x="3955" y="0"/>
                    <a:pt x="0" y="3955"/>
                    <a:pt x="0" y="8837"/>
                  </a:cubicBezTo>
                  <a:lnTo>
                    <a:pt x="0" y="47165"/>
                  </a:lnTo>
                  <a:cubicBezTo>
                    <a:pt x="0" y="52047"/>
                    <a:pt x="3955" y="56002"/>
                    <a:pt x="8837" y="56002"/>
                  </a:cubicBezTo>
                  <a:lnTo>
                    <a:pt x="263030" y="56002"/>
                  </a:lnTo>
                  <a:cubicBezTo>
                    <a:pt x="267911" y="56002"/>
                    <a:pt x="271867" y="52046"/>
                    <a:pt x="271867" y="47165"/>
                  </a:cubicBezTo>
                  <a:close/>
                  <a:moveTo>
                    <a:pt x="254193" y="38329"/>
                  </a:moveTo>
                  <a:lnTo>
                    <a:pt x="17673" y="38329"/>
                  </a:lnTo>
                  <a:lnTo>
                    <a:pt x="17673" y="17673"/>
                  </a:lnTo>
                  <a:lnTo>
                    <a:pt x="254193" y="17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215;p35">
              <a:extLst>
                <a:ext uri="{FF2B5EF4-FFF2-40B4-BE49-F238E27FC236}">
                  <a16:creationId xmlns:a16="http://schemas.microsoft.com/office/drawing/2014/main" id="{FBCFF0A6-0C7F-4FF2-BFB0-4FE0EB73C8AE}"/>
                </a:ext>
              </a:extLst>
            </p:cNvPr>
            <p:cNvSpPr/>
            <p:nvPr/>
          </p:nvSpPr>
          <p:spPr>
            <a:xfrm>
              <a:off x="5015127" y="1663277"/>
              <a:ext cx="89023" cy="42001"/>
            </a:xfrm>
            <a:custGeom>
              <a:avLst/>
              <a:gdLst/>
              <a:ahLst/>
              <a:cxnLst/>
              <a:rect l="l" t="t" r="r" b="b"/>
              <a:pathLst>
                <a:path w="118697" h="56002" extrusionOk="0">
                  <a:moveTo>
                    <a:pt x="8837" y="0"/>
                  </a:moveTo>
                  <a:cubicBezTo>
                    <a:pt x="3955" y="0"/>
                    <a:pt x="0" y="3955"/>
                    <a:pt x="0" y="8837"/>
                  </a:cubicBezTo>
                  <a:lnTo>
                    <a:pt x="0" y="47165"/>
                  </a:lnTo>
                  <a:cubicBezTo>
                    <a:pt x="0" y="52047"/>
                    <a:pt x="3955" y="56002"/>
                    <a:pt x="8837" y="56002"/>
                  </a:cubicBezTo>
                  <a:lnTo>
                    <a:pt x="109861" y="56002"/>
                  </a:lnTo>
                  <a:cubicBezTo>
                    <a:pt x="114742" y="56002"/>
                    <a:pt x="118698" y="52047"/>
                    <a:pt x="118698" y="47165"/>
                  </a:cubicBezTo>
                  <a:lnTo>
                    <a:pt x="118698" y="8837"/>
                  </a:lnTo>
                  <a:cubicBezTo>
                    <a:pt x="118698" y="3955"/>
                    <a:pt x="114742" y="0"/>
                    <a:pt x="109861" y="0"/>
                  </a:cubicBezTo>
                  <a:close/>
                  <a:moveTo>
                    <a:pt x="101026" y="38329"/>
                  </a:moveTo>
                  <a:lnTo>
                    <a:pt x="17675" y="38329"/>
                  </a:lnTo>
                  <a:lnTo>
                    <a:pt x="17675" y="17673"/>
                  </a:lnTo>
                  <a:lnTo>
                    <a:pt x="101026" y="17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216;p35">
              <a:extLst>
                <a:ext uri="{FF2B5EF4-FFF2-40B4-BE49-F238E27FC236}">
                  <a16:creationId xmlns:a16="http://schemas.microsoft.com/office/drawing/2014/main" id="{B56B058C-82BF-46AB-B12C-0DA1E6E9456B}"/>
                </a:ext>
              </a:extLst>
            </p:cNvPr>
            <p:cNvSpPr/>
            <p:nvPr/>
          </p:nvSpPr>
          <p:spPr>
            <a:xfrm>
              <a:off x="4878446" y="1477113"/>
              <a:ext cx="223476" cy="77246"/>
            </a:xfrm>
            <a:custGeom>
              <a:avLst/>
              <a:gdLst/>
              <a:ahLst/>
              <a:cxnLst/>
              <a:rect l="l" t="t" r="r" b="b"/>
              <a:pathLst>
                <a:path w="297968" h="102995" extrusionOk="0">
                  <a:moveTo>
                    <a:pt x="8837" y="89309"/>
                  </a:moveTo>
                  <a:lnTo>
                    <a:pt x="205938" y="89309"/>
                  </a:lnTo>
                  <a:cubicBezTo>
                    <a:pt x="206294" y="93576"/>
                    <a:pt x="208470" y="97517"/>
                    <a:pt x="212058" y="100123"/>
                  </a:cubicBezTo>
                  <a:cubicBezTo>
                    <a:pt x="214679" y="102027"/>
                    <a:pt x="217746" y="102996"/>
                    <a:pt x="220834" y="102996"/>
                  </a:cubicBezTo>
                  <a:cubicBezTo>
                    <a:pt x="223212" y="102996"/>
                    <a:pt x="225601" y="102423"/>
                    <a:pt x="227809" y="101261"/>
                  </a:cubicBezTo>
                  <a:lnTo>
                    <a:pt x="244588" y="92440"/>
                  </a:lnTo>
                  <a:lnTo>
                    <a:pt x="261367" y="101260"/>
                  </a:lnTo>
                  <a:cubicBezTo>
                    <a:pt x="266444" y="103931"/>
                    <a:pt x="272478" y="103494"/>
                    <a:pt x="277119" y="100123"/>
                  </a:cubicBezTo>
                  <a:cubicBezTo>
                    <a:pt x="281759" y="96753"/>
                    <a:pt x="284040" y="91147"/>
                    <a:pt x="283070" y="85493"/>
                  </a:cubicBezTo>
                  <a:lnTo>
                    <a:pt x="279866" y="66809"/>
                  </a:lnTo>
                  <a:lnTo>
                    <a:pt x="293441" y="53576"/>
                  </a:lnTo>
                  <a:cubicBezTo>
                    <a:pt x="297547" y="49573"/>
                    <a:pt x="298998" y="43697"/>
                    <a:pt x="297226" y="38242"/>
                  </a:cubicBezTo>
                  <a:cubicBezTo>
                    <a:pt x="295452" y="32788"/>
                    <a:pt x="290827" y="28889"/>
                    <a:pt x="285151" y="28063"/>
                  </a:cubicBezTo>
                  <a:lnTo>
                    <a:pt x="266391" y="25338"/>
                  </a:lnTo>
                  <a:lnTo>
                    <a:pt x="258001" y="8337"/>
                  </a:lnTo>
                  <a:cubicBezTo>
                    <a:pt x="258001" y="8337"/>
                    <a:pt x="258001" y="8337"/>
                    <a:pt x="258001" y="8336"/>
                  </a:cubicBezTo>
                  <a:cubicBezTo>
                    <a:pt x="255462" y="3193"/>
                    <a:pt x="250320" y="-1"/>
                    <a:pt x="244586" y="0"/>
                  </a:cubicBezTo>
                  <a:cubicBezTo>
                    <a:pt x="238852" y="0"/>
                    <a:pt x="233712" y="3195"/>
                    <a:pt x="231174" y="8337"/>
                  </a:cubicBezTo>
                  <a:lnTo>
                    <a:pt x="222784" y="25338"/>
                  </a:lnTo>
                  <a:lnTo>
                    <a:pt x="204025" y="28063"/>
                  </a:lnTo>
                  <a:cubicBezTo>
                    <a:pt x="200266" y="28610"/>
                    <a:pt x="196968" y="30504"/>
                    <a:pt x="194654" y="33306"/>
                  </a:cubicBezTo>
                  <a:lnTo>
                    <a:pt x="8837" y="33306"/>
                  </a:lnTo>
                  <a:cubicBezTo>
                    <a:pt x="3955" y="33306"/>
                    <a:pt x="0" y="37261"/>
                    <a:pt x="0" y="42143"/>
                  </a:cubicBezTo>
                  <a:lnTo>
                    <a:pt x="0" y="80473"/>
                  </a:lnTo>
                  <a:cubicBezTo>
                    <a:pt x="0" y="85354"/>
                    <a:pt x="3955" y="89309"/>
                    <a:pt x="8837" y="89309"/>
                  </a:cubicBezTo>
                  <a:close/>
                  <a:moveTo>
                    <a:pt x="226743" y="42621"/>
                  </a:moveTo>
                  <a:cubicBezTo>
                    <a:pt x="231615" y="41912"/>
                    <a:pt x="235824" y="38854"/>
                    <a:pt x="238003" y="34439"/>
                  </a:cubicBezTo>
                  <a:lnTo>
                    <a:pt x="244591" y="21093"/>
                  </a:lnTo>
                  <a:lnTo>
                    <a:pt x="251176" y="34436"/>
                  </a:lnTo>
                  <a:cubicBezTo>
                    <a:pt x="253353" y="38853"/>
                    <a:pt x="257563" y="41913"/>
                    <a:pt x="262440" y="42621"/>
                  </a:cubicBezTo>
                  <a:lnTo>
                    <a:pt x="277167" y="44761"/>
                  </a:lnTo>
                  <a:lnTo>
                    <a:pt x="266510" y="55148"/>
                  </a:lnTo>
                  <a:cubicBezTo>
                    <a:pt x="262984" y="58584"/>
                    <a:pt x="261376" y="63533"/>
                    <a:pt x="262209" y="68386"/>
                  </a:cubicBezTo>
                  <a:lnTo>
                    <a:pt x="264724" y="83055"/>
                  </a:lnTo>
                  <a:lnTo>
                    <a:pt x="251552" y="76130"/>
                  </a:lnTo>
                  <a:cubicBezTo>
                    <a:pt x="247195" y="73838"/>
                    <a:pt x="241990" y="73837"/>
                    <a:pt x="237631" y="76130"/>
                  </a:cubicBezTo>
                  <a:lnTo>
                    <a:pt x="224457" y="83055"/>
                  </a:lnTo>
                  <a:lnTo>
                    <a:pt x="226973" y="68386"/>
                  </a:lnTo>
                  <a:cubicBezTo>
                    <a:pt x="227806" y="63534"/>
                    <a:pt x="226199" y="58587"/>
                    <a:pt x="222673" y="55149"/>
                  </a:cubicBezTo>
                  <a:lnTo>
                    <a:pt x="212015" y="44761"/>
                  </a:lnTo>
                  <a:close/>
                  <a:moveTo>
                    <a:pt x="17673" y="50979"/>
                  </a:moveTo>
                  <a:lnTo>
                    <a:pt x="193604" y="50979"/>
                  </a:lnTo>
                  <a:cubicBezTo>
                    <a:pt x="194206" y="51907"/>
                    <a:pt x="194919" y="52778"/>
                    <a:pt x="195737" y="53575"/>
                  </a:cubicBezTo>
                  <a:lnTo>
                    <a:pt x="209311" y="66808"/>
                  </a:lnTo>
                  <a:lnTo>
                    <a:pt x="208483" y="71636"/>
                  </a:lnTo>
                  <a:lnTo>
                    <a:pt x="17673" y="716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object 3">
            <a:extLst>
              <a:ext uri="{FF2B5EF4-FFF2-40B4-BE49-F238E27FC236}">
                <a16:creationId xmlns:a16="http://schemas.microsoft.com/office/drawing/2014/main" id="{3460D581-08BC-468B-B693-69939173B4EF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603CCF13-283D-4610-9EDC-C2D29ED12C2A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35458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0" grpId="0" animBg="1"/>
      <p:bldP spid="184" grpId="0" animBg="1"/>
      <p:bldP spid="185" grpId="0" animBg="1"/>
      <p:bldP spid="232" grpId="0"/>
      <p:bldP spid="233" grpId="0"/>
      <p:bldP spid="234" grpId="0" animBg="1"/>
      <p:bldP spid="235" grpId="0" animBg="1"/>
      <p:bldP spid="236" grpId="0" animBg="1"/>
      <p:bldP spid="270" grpId="0" animBg="1"/>
      <p:bldP spid="271" grpId="0" animBg="1"/>
      <p:bldP spid="272" grpId="0" animBg="1"/>
      <p:bldP spid="273" grpId="0" animBg="1"/>
      <p:bldP spid="276" grpId="0" animBg="1"/>
      <p:bldP spid="277" grpId="0" animBg="1"/>
      <p:bldP spid="284" grpId="0" animBg="1"/>
      <p:bldP spid="289" grpId="0"/>
      <p:bldP spid="290" grpId="0"/>
      <p:bldP spid="291" grpId="0"/>
      <p:bldP spid="292" grpId="0"/>
      <p:bldP spid="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5" y="1219200"/>
            <a:ext cx="23332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Indépendance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13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cxnSp>
        <p:nvCxnSpPr>
          <p:cNvPr id="91" name="Google Shape;280;p21">
            <a:extLst>
              <a:ext uri="{FF2B5EF4-FFF2-40B4-BE49-F238E27FC236}">
                <a16:creationId xmlns:a16="http://schemas.microsoft.com/office/drawing/2014/main" id="{1B846DAC-067C-4B7E-A09C-F371E59A7C22}"/>
              </a:ext>
            </a:extLst>
          </p:cNvPr>
          <p:cNvCxnSpPr>
            <a:cxnSpLocks/>
            <a:stCxn id="92" idx="4"/>
          </p:cNvCxnSpPr>
          <p:nvPr/>
        </p:nvCxnSpPr>
        <p:spPr>
          <a:xfrm rot="-5400000" flipH="1">
            <a:off x="730950" y="1977201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92" name="Google Shape;281;p21">
            <a:extLst>
              <a:ext uri="{FF2B5EF4-FFF2-40B4-BE49-F238E27FC236}">
                <a16:creationId xmlns:a16="http://schemas.microsoft.com/office/drawing/2014/main" id="{2AFE8755-BCEE-4164-9254-5A6C36B89597}"/>
              </a:ext>
            </a:extLst>
          </p:cNvPr>
          <p:cNvSpPr/>
          <p:nvPr/>
        </p:nvSpPr>
        <p:spPr>
          <a:xfrm>
            <a:off x="838200" y="1664301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285;p21">
            <a:extLst>
              <a:ext uri="{FF2B5EF4-FFF2-40B4-BE49-F238E27FC236}">
                <a16:creationId xmlns:a16="http://schemas.microsoft.com/office/drawing/2014/main" id="{1D5180E6-DFC8-4080-B9FD-829F4560E0FB}"/>
              </a:ext>
            </a:extLst>
          </p:cNvPr>
          <p:cNvSpPr/>
          <p:nvPr/>
        </p:nvSpPr>
        <p:spPr>
          <a:xfrm>
            <a:off x="1050891" y="1619151"/>
            <a:ext cx="953798" cy="20696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1930…1959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6" name="Google Shape;288;p21">
            <a:extLst>
              <a:ext uri="{FF2B5EF4-FFF2-40B4-BE49-F238E27FC236}">
                <a16:creationId xmlns:a16="http://schemas.microsoft.com/office/drawing/2014/main" id="{B5ECDC1D-C8BE-4DEA-9134-35A198D53862}"/>
              </a:ext>
            </a:extLst>
          </p:cNvPr>
          <p:cNvCxnSpPr>
            <a:cxnSpLocks/>
            <a:stCxn id="97" idx="4"/>
          </p:cNvCxnSpPr>
          <p:nvPr/>
        </p:nvCxnSpPr>
        <p:spPr>
          <a:xfrm rot="-5400000" flipH="1">
            <a:off x="3680862" y="1977201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97" name="Google Shape;289;p21">
            <a:extLst>
              <a:ext uri="{FF2B5EF4-FFF2-40B4-BE49-F238E27FC236}">
                <a16:creationId xmlns:a16="http://schemas.microsoft.com/office/drawing/2014/main" id="{DAC0C522-11FE-427D-BE50-2AC7307DD8F3}"/>
              </a:ext>
            </a:extLst>
          </p:cNvPr>
          <p:cNvSpPr/>
          <p:nvPr/>
        </p:nvSpPr>
        <p:spPr>
          <a:xfrm>
            <a:off x="3788112" y="1664301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291;p21">
            <a:extLst>
              <a:ext uri="{FF2B5EF4-FFF2-40B4-BE49-F238E27FC236}">
                <a16:creationId xmlns:a16="http://schemas.microsoft.com/office/drawing/2014/main" id="{0AE485F6-92C2-45FA-AC29-6F91FD89787C}"/>
              </a:ext>
            </a:extLst>
          </p:cNvPr>
          <p:cNvSpPr/>
          <p:nvPr/>
        </p:nvSpPr>
        <p:spPr>
          <a:xfrm>
            <a:off x="4000804" y="1619151"/>
            <a:ext cx="948624" cy="22739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1960…1982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1" name="Google Shape;293;p21">
            <a:extLst>
              <a:ext uri="{FF2B5EF4-FFF2-40B4-BE49-F238E27FC236}">
                <a16:creationId xmlns:a16="http://schemas.microsoft.com/office/drawing/2014/main" id="{62D19F71-B1D6-4E8E-821E-524A5501A823}"/>
              </a:ext>
            </a:extLst>
          </p:cNvPr>
          <p:cNvCxnSpPr>
            <a:cxnSpLocks/>
            <a:stCxn id="102" idx="4"/>
          </p:cNvCxnSpPr>
          <p:nvPr/>
        </p:nvCxnSpPr>
        <p:spPr>
          <a:xfrm rot="-5400000" flipH="1">
            <a:off x="6630787" y="1977201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02" name="Google Shape;294;p21">
            <a:extLst>
              <a:ext uri="{FF2B5EF4-FFF2-40B4-BE49-F238E27FC236}">
                <a16:creationId xmlns:a16="http://schemas.microsoft.com/office/drawing/2014/main" id="{3DEB9008-34AF-4FD6-A6B8-6048099366E4}"/>
              </a:ext>
            </a:extLst>
          </p:cNvPr>
          <p:cNvSpPr/>
          <p:nvPr/>
        </p:nvSpPr>
        <p:spPr>
          <a:xfrm>
            <a:off x="6738037" y="1664301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296;p21">
            <a:extLst>
              <a:ext uri="{FF2B5EF4-FFF2-40B4-BE49-F238E27FC236}">
                <a16:creationId xmlns:a16="http://schemas.microsoft.com/office/drawing/2014/main" id="{F81570A6-41F8-4A28-B556-61C6F120CF5C}"/>
              </a:ext>
            </a:extLst>
          </p:cNvPr>
          <p:cNvSpPr/>
          <p:nvPr/>
        </p:nvSpPr>
        <p:spPr>
          <a:xfrm>
            <a:off x="6950729" y="1619151"/>
            <a:ext cx="948624" cy="1822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1982…1988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6" name="Google Shape;298;p21">
            <a:extLst>
              <a:ext uri="{FF2B5EF4-FFF2-40B4-BE49-F238E27FC236}">
                <a16:creationId xmlns:a16="http://schemas.microsoft.com/office/drawing/2014/main" id="{653AD0F5-1DF3-46C3-9100-7135B80EB656}"/>
              </a:ext>
            </a:extLst>
          </p:cNvPr>
          <p:cNvCxnSpPr>
            <a:cxnSpLocks/>
            <a:stCxn id="93" idx="3"/>
            <a:endCxn id="97" idx="2"/>
          </p:cNvCxnSpPr>
          <p:nvPr/>
        </p:nvCxnSpPr>
        <p:spPr>
          <a:xfrm>
            <a:off x="2004689" y="1722633"/>
            <a:ext cx="1783423" cy="102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299;p21">
            <a:extLst>
              <a:ext uri="{FF2B5EF4-FFF2-40B4-BE49-F238E27FC236}">
                <a16:creationId xmlns:a16="http://schemas.microsoft.com/office/drawing/2014/main" id="{AAC0F47F-B1F8-4911-A45A-5E9B74F9E170}"/>
              </a:ext>
            </a:extLst>
          </p:cNvPr>
          <p:cNvCxnSpPr>
            <a:cxnSpLocks/>
            <a:stCxn id="98" idx="3"/>
            <a:endCxn id="102" idx="2"/>
          </p:cNvCxnSpPr>
          <p:nvPr/>
        </p:nvCxnSpPr>
        <p:spPr>
          <a:xfrm>
            <a:off x="4949428" y="1732849"/>
            <a:ext cx="1788609" cy="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300;p21">
            <a:extLst>
              <a:ext uri="{FF2B5EF4-FFF2-40B4-BE49-F238E27FC236}">
                <a16:creationId xmlns:a16="http://schemas.microsoft.com/office/drawing/2014/main" id="{53F53AAB-2617-4D01-B02B-C2E550AD0BAE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7899353" y="1710276"/>
            <a:ext cx="2209776" cy="22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301;p21">
            <a:extLst>
              <a:ext uri="{FF2B5EF4-FFF2-40B4-BE49-F238E27FC236}">
                <a16:creationId xmlns:a16="http://schemas.microsoft.com/office/drawing/2014/main" id="{2DF048F9-47C2-46DC-9BE4-96C71E69A966}"/>
              </a:ext>
            </a:extLst>
          </p:cNvPr>
          <p:cNvCxnSpPr>
            <a:cxnSpLocks/>
            <a:stCxn id="110" idx="4"/>
          </p:cNvCxnSpPr>
          <p:nvPr/>
        </p:nvCxnSpPr>
        <p:spPr>
          <a:xfrm rot="-5400000" flipH="1">
            <a:off x="1267046" y="4320967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10" name="Google Shape;302;p21">
            <a:extLst>
              <a:ext uri="{FF2B5EF4-FFF2-40B4-BE49-F238E27FC236}">
                <a16:creationId xmlns:a16="http://schemas.microsoft.com/office/drawing/2014/main" id="{61FCCF6A-4964-4020-B6AF-BE5CED0FFBCD}"/>
              </a:ext>
            </a:extLst>
          </p:cNvPr>
          <p:cNvSpPr/>
          <p:nvPr/>
        </p:nvSpPr>
        <p:spPr>
          <a:xfrm>
            <a:off x="1374296" y="4008067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304;p21">
            <a:extLst>
              <a:ext uri="{FF2B5EF4-FFF2-40B4-BE49-F238E27FC236}">
                <a16:creationId xmlns:a16="http://schemas.microsoft.com/office/drawing/2014/main" id="{D300E161-D93E-432C-A2CA-A5DD818E2D85}"/>
              </a:ext>
            </a:extLst>
          </p:cNvPr>
          <p:cNvSpPr/>
          <p:nvPr/>
        </p:nvSpPr>
        <p:spPr>
          <a:xfrm>
            <a:off x="1586987" y="3947100"/>
            <a:ext cx="980388" cy="259034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1988…2000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14" name="Google Shape;306;p21">
            <a:extLst>
              <a:ext uri="{FF2B5EF4-FFF2-40B4-BE49-F238E27FC236}">
                <a16:creationId xmlns:a16="http://schemas.microsoft.com/office/drawing/2014/main" id="{EF9C4A43-D2FA-4A7A-BA03-1ADEE74CD578}"/>
              </a:ext>
            </a:extLst>
          </p:cNvPr>
          <p:cNvCxnSpPr>
            <a:cxnSpLocks/>
            <a:stCxn id="115" idx="4"/>
          </p:cNvCxnSpPr>
          <p:nvPr/>
        </p:nvCxnSpPr>
        <p:spPr>
          <a:xfrm rot="-5400000" flipH="1">
            <a:off x="4845750" y="4320967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15" name="Google Shape;307;p21">
            <a:extLst>
              <a:ext uri="{FF2B5EF4-FFF2-40B4-BE49-F238E27FC236}">
                <a16:creationId xmlns:a16="http://schemas.microsoft.com/office/drawing/2014/main" id="{7B77FF2E-FA1F-4A98-9F2C-AAC205D74233}"/>
              </a:ext>
            </a:extLst>
          </p:cNvPr>
          <p:cNvSpPr/>
          <p:nvPr/>
        </p:nvSpPr>
        <p:spPr>
          <a:xfrm>
            <a:off x="4953000" y="4008067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309;p21">
            <a:extLst>
              <a:ext uri="{FF2B5EF4-FFF2-40B4-BE49-F238E27FC236}">
                <a16:creationId xmlns:a16="http://schemas.microsoft.com/office/drawing/2014/main" id="{B273666F-62D2-4670-B071-F1FB418CC764}"/>
              </a:ext>
            </a:extLst>
          </p:cNvPr>
          <p:cNvSpPr/>
          <p:nvPr/>
        </p:nvSpPr>
        <p:spPr>
          <a:xfrm>
            <a:off x="5165692" y="3962917"/>
            <a:ext cx="1055992" cy="227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2000…2002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19" name="Google Shape;311;p21">
            <a:extLst>
              <a:ext uri="{FF2B5EF4-FFF2-40B4-BE49-F238E27FC236}">
                <a16:creationId xmlns:a16="http://schemas.microsoft.com/office/drawing/2014/main" id="{37213C05-B4F0-4F7C-813E-1805D2994433}"/>
              </a:ext>
            </a:extLst>
          </p:cNvPr>
          <p:cNvCxnSpPr>
            <a:cxnSpLocks/>
            <a:stCxn id="120" idx="4"/>
          </p:cNvCxnSpPr>
          <p:nvPr/>
        </p:nvCxnSpPr>
        <p:spPr>
          <a:xfrm rot="-5400000" flipH="1">
            <a:off x="7795675" y="4320967"/>
            <a:ext cx="536100" cy="18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20" name="Google Shape;312;p21">
            <a:extLst>
              <a:ext uri="{FF2B5EF4-FFF2-40B4-BE49-F238E27FC236}">
                <a16:creationId xmlns:a16="http://schemas.microsoft.com/office/drawing/2014/main" id="{5832087C-07AE-4695-845A-1D9135FB2FDE}"/>
              </a:ext>
            </a:extLst>
          </p:cNvPr>
          <p:cNvSpPr/>
          <p:nvPr/>
        </p:nvSpPr>
        <p:spPr>
          <a:xfrm>
            <a:off x="7902925" y="4008067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314;p21">
            <a:extLst>
              <a:ext uri="{FF2B5EF4-FFF2-40B4-BE49-F238E27FC236}">
                <a16:creationId xmlns:a16="http://schemas.microsoft.com/office/drawing/2014/main" id="{E07218EA-F9D7-41AE-BF89-C29A7387C930}"/>
              </a:ext>
            </a:extLst>
          </p:cNvPr>
          <p:cNvSpPr/>
          <p:nvPr/>
        </p:nvSpPr>
        <p:spPr>
          <a:xfrm>
            <a:off x="8115617" y="3962917"/>
            <a:ext cx="994800" cy="20431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2002…2005</a:t>
            </a:r>
            <a:endParaRPr sz="1000" i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4" name="Google Shape;316;p21">
            <a:extLst>
              <a:ext uri="{FF2B5EF4-FFF2-40B4-BE49-F238E27FC236}">
                <a16:creationId xmlns:a16="http://schemas.microsoft.com/office/drawing/2014/main" id="{AF6FE7BC-6213-41ED-B6BC-6707019E1DB2}"/>
              </a:ext>
            </a:extLst>
          </p:cNvPr>
          <p:cNvCxnSpPr>
            <a:cxnSpLocks/>
            <a:stCxn id="111" idx="3"/>
            <a:endCxn id="115" idx="2"/>
          </p:cNvCxnSpPr>
          <p:nvPr/>
        </p:nvCxnSpPr>
        <p:spPr>
          <a:xfrm>
            <a:off x="2567375" y="4076617"/>
            <a:ext cx="23856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317;p21">
            <a:extLst>
              <a:ext uri="{FF2B5EF4-FFF2-40B4-BE49-F238E27FC236}">
                <a16:creationId xmlns:a16="http://schemas.microsoft.com/office/drawing/2014/main" id="{EBC45B5B-1364-4DBE-813F-71CADDCBF2B7}"/>
              </a:ext>
            </a:extLst>
          </p:cNvPr>
          <p:cNvCxnSpPr>
            <a:cxnSpLocks/>
            <a:stCxn id="116" idx="3"/>
            <a:endCxn id="120" idx="2"/>
          </p:cNvCxnSpPr>
          <p:nvPr/>
        </p:nvCxnSpPr>
        <p:spPr>
          <a:xfrm>
            <a:off x="6221684" y="4076617"/>
            <a:ext cx="168124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318;p21">
            <a:extLst>
              <a:ext uri="{FF2B5EF4-FFF2-40B4-BE49-F238E27FC236}">
                <a16:creationId xmlns:a16="http://schemas.microsoft.com/office/drawing/2014/main" id="{F91D7573-1B12-4A81-AC8B-AA900652979E}"/>
              </a:ext>
            </a:extLst>
          </p:cNvPr>
          <p:cNvCxnSpPr>
            <a:cxnSpLocks/>
            <a:stCxn id="121" idx="3"/>
          </p:cNvCxnSpPr>
          <p:nvPr/>
        </p:nvCxnSpPr>
        <p:spPr>
          <a:xfrm>
            <a:off x="9110417" y="4065076"/>
            <a:ext cx="1143000" cy="11541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27" name="Google Shape;319;p21">
            <a:extLst>
              <a:ext uri="{FF2B5EF4-FFF2-40B4-BE49-F238E27FC236}">
                <a16:creationId xmlns:a16="http://schemas.microsoft.com/office/drawing/2014/main" id="{754CFBE7-0E5C-4E38-BAAC-A3896A74FC81}"/>
              </a:ext>
            </a:extLst>
          </p:cNvPr>
          <p:cNvCxnSpPr>
            <a:stCxn id="110" idx="2"/>
          </p:cNvCxnSpPr>
          <p:nvPr/>
        </p:nvCxnSpPr>
        <p:spPr>
          <a:xfrm rot="10800000">
            <a:off x="507896" y="4076617"/>
            <a:ext cx="86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71;p16">
            <a:extLst>
              <a:ext uri="{FF2B5EF4-FFF2-40B4-BE49-F238E27FC236}">
                <a16:creationId xmlns:a16="http://schemas.microsoft.com/office/drawing/2014/main" id="{DAB48749-6316-47EA-A1B3-ED37AEA897CC}"/>
              </a:ext>
            </a:extLst>
          </p:cNvPr>
          <p:cNvSpPr txBox="1"/>
          <p:nvPr/>
        </p:nvSpPr>
        <p:spPr>
          <a:xfrm>
            <a:off x="1001472" y="2037768"/>
            <a:ext cx="2328138" cy="3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Absence d’un régime d’incompatibilités</a:t>
            </a:r>
            <a:endParaRPr dirty="0">
              <a:sym typeface="Montserrat Medium"/>
            </a:endParaRPr>
          </a:p>
        </p:txBody>
      </p:sp>
      <p:sp>
        <p:nvSpPr>
          <p:cNvPr id="171" name="Google Shape;71;p16">
            <a:extLst>
              <a:ext uri="{FF2B5EF4-FFF2-40B4-BE49-F238E27FC236}">
                <a16:creationId xmlns:a16="http://schemas.microsoft.com/office/drawing/2014/main" id="{4B46D2E5-7F33-47C1-8B8F-56B52CC66C08}"/>
              </a:ext>
            </a:extLst>
          </p:cNvPr>
          <p:cNvSpPr txBox="1"/>
          <p:nvPr/>
        </p:nvSpPr>
        <p:spPr>
          <a:xfrm>
            <a:off x="3844799" y="1988917"/>
            <a:ext cx="3030338" cy="127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Instauration d’un régime d’incompatibilités spéciales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84 du CC</a:t>
            </a:r>
            <a:r>
              <a:rPr lang="en" dirty="0">
                <a:sym typeface="Montserrat Medium"/>
              </a:rPr>
              <a:t> </a:t>
            </a:r>
            <a:r>
              <a:rPr lang="en" dirty="0">
                <a:solidFill>
                  <a:srgbClr val="0070C0"/>
                </a:solidFill>
                <a:sym typeface="Montserrat Medium"/>
              </a:rPr>
              <a:t>(liens de parenté et d’alliance avec les adminsitrateurs et apporteurs jusqu’au 2ème dégré inclusivement)</a:t>
            </a:r>
            <a:endParaRPr dirty="0">
              <a:solidFill>
                <a:srgbClr val="0070C0"/>
              </a:solidFill>
              <a:sym typeface="Montserrat Medium"/>
            </a:endParaRPr>
          </a:p>
        </p:txBody>
      </p:sp>
      <p:sp>
        <p:nvSpPr>
          <p:cNvPr id="172" name="Google Shape;72;p16">
            <a:extLst>
              <a:ext uri="{FF2B5EF4-FFF2-40B4-BE49-F238E27FC236}">
                <a16:creationId xmlns:a16="http://schemas.microsoft.com/office/drawing/2014/main" id="{31EC3DFC-9FA4-4846-84A1-6160E7393CF3}"/>
              </a:ext>
            </a:extLst>
          </p:cNvPr>
          <p:cNvSpPr txBox="1"/>
          <p:nvPr/>
        </p:nvSpPr>
        <p:spPr>
          <a:xfrm>
            <a:off x="6875137" y="1917453"/>
            <a:ext cx="4676871" cy="12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Instauration d’un régime d’incompatibilités générales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22 de la loi n° 82-62 du 30/06/1982</a:t>
            </a:r>
            <a:r>
              <a:rPr lang="en" dirty="0">
                <a:sym typeface="Montserrat Medium"/>
              </a:rPr>
              <a:t> applicable à toute personne habilitée à exercer le CAC</a:t>
            </a:r>
          </a:p>
          <a:p>
            <a:r>
              <a:rPr lang="en" dirty="0">
                <a:sym typeface="Montserrat Medium"/>
              </a:rPr>
              <a:t>Instauration d’une interdiction de contrôler les sociétés dans lesquelles les membres de l’OECCCST détiennent des participations directes ou indirectes (Art.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15 de la loi n° 82-62 du 30/06/1982</a:t>
            </a:r>
            <a:r>
              <a:rPr lang="en" dirty="0">
                <a:sym typeface="Montserrat Medium"/>
              </a:rPr>
              <a:t>).</a:t>
            </a:r>
          </a:p>
          <a:p>
            <a:r>
              <a:rPr lang="en" dirty="0">
                <a:sym typeface="Montserrat Medium"/>
              </a:rPr>
              <a:t>Ajout des experts comptables à la liste des incompatibilités spéciales prévue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84 du CC</a:t>
            </a:r>
            <a:r>
              <a:rPr lang="en" dirty="0">
                <a:sym typeface="Montserrat Medium"/>
              </a:rPr>
              <a:t>.</a:t>
            </a:r>
            <a:endParaRPr dirty="0">
              <a:sym typeface="Montserrat Medium"/>
            </a:endParaRPr>
          </a:p>
        </p:txBody>
      </p:sp>
      <p:sp>
        <p:nvSpPr>
          <p:cNvPr id="173" name="Google Shape;71;p16">
            <a:extLst>
              <a:ext uri="{FF2B5EF4-FFF2-40B4-BE49-F238E27FC236}">
                <a16:creationId xmlns:a16="http://schemas.microsoft.com/office/drawing/2014/main" id="{56106C0F-D33A-43BB-90A2-A948E50CADAB}"/>
              </a:ext>
            </a:extLst>
          </p:cNvPr>
          <p:cNvSpPr txBox="1"/>
          <p:nvPr/>
        </p:nvSpPr>
        <p:spPr>
          <a:xfrm>
            <a:off x="1418702" y="4258867"/>
            <a:ext cx="3686698" cy="237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Substitution du régime d’incompatibilités générales par celui prévu par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l’art. 11 de la loi n° 88-108 du 18/08/1988</a:t>
            </a:r>
            <a:r>
              <a:rPr lang="en" dirty="0">
                <a:sym typeface="Montserrat Medium"/>
              </a:rPr>
              <a:t>.</a:t>
            </a:r>
          </a:p>
          <a:p>
            <a:r>
              <a:rPr lang="en" dirty="0">
                <a:sym typeface="Montserrat Medium"/>
              </a:rPr>
              <a:t>Substitution de l’interdiction prévue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15 de la loi n°82-62 du 30/06/1982</a:t>
            </a:r>
            <a:r>
              <a:rPr lang="en" dirty="0">
                <a:sym typeface="Montserrat Medium"/>
              </a:rPr>
              <a:t> par celle prévue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art.7 de la loi n° 88-108 du 18/08/1988</a:t>
            </a:r>
            <a:r>
              <a:rPr lang="en" dirty="0">
                <a:sym typeface="Montserrat Medium"/>
              </a:rPr>
              <a:t>.</a:t>
            </a:r>
          </a:p>
          <a:p>
            <a:r>
              <a:rPr lang="en" dirty="0">
                <a:sym typeface="Montserrat Medium"/>
              </a:rPr>
              <a:t>Ajout d’une incompatibilité spéciale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23 de la loi n°88-108 du 18/08/1988</a:t>
            </a:r>
            <a:r>
              <a:rPr lang="en" dirty="0">
                <a:sym typeface="Montserrat Medium"/>
              </a:rPr>
              <a:t>.</a:t>
            </a:r>
          </a:p>
          <a:p>
            <a:r>
              <a:rPr lang="en" dirty="0">
                <a:sym typeface="Montserrat Medium"/>
              </a:rPr>
              <a:t>Suppression des experts comptables de la liste des incompatbilités spéciales.</a:t>
            </a:r>
            <a:endParaRPr dirty="0">
              <a:sym typeface="Montserrat Medium"/>
            </a:endParaRPr>
          </a:p>
        </p:txBody>
      </p:sp>
      <p:sp>
        <p:nvSpPr>
          <p:cNvPr id="174" name="Google Shape;71;p16">
            <a:extLst>
              <a:ext uri="{FF2B5EF4-FFF2-40B4-BE49-F238E27FC236}">
                <a16:creationId xmlns:a16="http://schemas.microsoft.com/office/drawing/2014/main" id="{00DED43F-4A41-4B28-BF91-7C0995393F85}"/>
              </a:ext>
            </a:extLst>
          </p:cNvPr>
          <p:cNvSpPr txBox="1"/>
          <p:nvPr/>
        </p:nvSpPr>
        <p:spPr>
          <a:xfrm>
            <a:off x="5120236" y="4295674"/>
            <a:ext cx="3145057" cy="168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Refonte du régime d’incompatibilités spéciales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262 du CSC</a:t>
            </a:r>
            <a:r>
              <a:rPr lang="en" dirty="0">
                <a:sym typeface="Montserrat Medium"/>
              </a:rPr>
              <a:t> </a:t>
            </a:r>
            <a:r>
              <a:rPr lang="en" dirty="0">
                <a:solidFill>
                  <a:srgbClr val="3FA19A"/>
                </a:solidFill>
                <a:sym typeface="Montserrat Medium"/>
              </a:rPr>
              <a:t>(liens de parenté et d’alliance avec les adminsitrateurs et apporteurs en nature jusqu’au 4ème dégré inclusivement) </a:t>
            </a:r>
            <a:r>
              <a:rPr lang="en" dirty="0">
                <a:sym typeface="Montserrat Medium"/>
              </a:rPr>
              <a:t>et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 265 al. 1 du CSC</a:t>
            </a:r>
            <a:r>
              <a:rPr lang="en" dirty="0">
                <a:sym typeface="Montserrat Medium"/>
              </a:rPr>
              <a:t>.</a:t>
            </a:r>
            <a:endParaRPr dirty="0">
              <a:solidFill>
                <a:srgbClr val="3FA19A"/>
              </a:solidFill>
              <a:sym typeface="Montserrat Medium"/>
            </a:endParaRPr>
          </a:p>
        </p:txBody>
      </p:sp>
      <p:sp>
        <p:nvSpPr>
          <p:cNvPr id="175" name="Google Shape;72;p16">
            <a:extLst>
              <a:ext uri="{FF2B5EF4-FFF2-40B4-BE49-F238E27FC236}">
                <a16:creationId xmlns:a16="http://schemas.microsoft.com/office/drawing/2014/main" id="{8FDA87ED-F2FC-4142-9AE0-5108A7E86A01}"/>
              </a:ext>
            </a:extLst>
          </p:cNvPr>
          <p:cNvSpPr txBox="1"/>
          <p:nvPr/>
        </p:nvSpPr>
        <p:spPr>
          <a:xfrm>
            <a:off x="8164644" y="4284222"/>
            <a:ext cx="3344337" cy="12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l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en" dirty="0">
                <a:sym typeface="Montserrat Medium"/>
              </a:rPr>
              <a:t>Instauration d’un régime d’incompatibilités générales par l’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art.</a:t>
            </a:r>
            <a:r>
              <a:rPr lang="en" dirty="0">
                <a:sym typeface="Montserrat Medium"/>
              </a:rPr>
              <a:t> </a:t>
            </a:r>
            <a:r>
              <a:rPr lang="en" dirty="0">
                <a:solidFill>
                  <a:srgbClr val="B31E3A"/>
                </a:solidFill>
                <a:sym typeface="Montserrat Medium"/>
              </a:rPr>
              <a:t>12 de la loi n° 2002-16 du 04/02/2002 </a:t>
            </a:r>
            <a:r>
              <a:rPr lang="en" dirty="0">
                <a:sym typeface="Montserrat Medium"/>
              </a:rPr>
              <a:t>applicable aux membres de la CCT</a:t>
            </a: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98B7C1CD-84F3-45B7-A311-32854C38760D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1E8E02E7-339A-40C6-B056-66573FEF64DE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25367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7" grpId="0" animBg="1"/>
      <p:bldP spid="98" grpId="0" animBg="1"/>
      <p:bldP spid="102" grpId="0" animBg="1"/>
      <p:bldP spid="103" grpId="0" animBg="1"/>
      <p:bldP spid="110" grpId="0" animBg="1"/>
      <p:bldP spid="111" grpId="0" animBg="1"/>
      <p:bldP spid="115" grpId="0" animBg="1"/>
      <p:bldP spid="116" grpId="0" animBg="1"/>
      <p:bldP spid="120" grpId="0" animBg="1"/>
      <p:bldP spid="121" grpId="0" animBg="1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29555"/>
            <a:ext cx="3179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Etendue de la mission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14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2" name="Google Shape;142;p18">
            <a:extLst>
              <a:ext uri="{FF2B5EF4-FFF2-40B4-BE49-F238E27FC236}">
                <a16:creationId xmlns:a16="http://schemas.microsoft.com/office/drawing/2014/main" id="{C948E053-4327-47C5-9567-1DC7DDD34272}"/>
              </a:ext>
            </a:extLst>
          </p:cNvPr>
          <p:cNvSpPr txBox="1"/>
          <p:nvPr/>
        </p:nvSpPr>
        <p:spPr>
          <a:xfrm>
            <a:off x="3467008" y="2296840"/>
            <a:ext cx="4477857" cy="386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Vérification des livres, de la caisse du portefeuille et des valeurs de la société.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Contrôle de la régularité et de la sincérité des inventaires et des bilans.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Contrôle de l’exactitude des informations données sur les comptes de la société dans le rapport du C.A.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Signalement des irrégulatités et inexactitudes relevées à l’AGO.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Exposé de motifs des changements de méthodes comptables.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Non-immixtion </a:t>
            </a:r>
            <a:r>
              <a:rPr lang="en" sz="1100" dirty="0">
                <a:solidFill>
                  <a:srgbClr val="00B050"/>
                </a:solidFill>
                <a:sym typeface="Montserrat Medium"/>
              </a:rPr>
              <a:t>“implicite”</a:t>
            </a:r>
            <a:r>
              <a:rPr lang="en" sz="1100" dirty="0">
                <a:sym typeface="Montserrat Medium"/>
              </a:rPr>
              <a:t> dans la gestion.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spc="-30" dirty="0">
                <a:sym typeface="Montserrat Medium"/>
              </a:rPr>
              <a:t>Etablissement d’un </a:t>
            </a:r>
            <a:r>
              <a:rPr lang="en" sz="1100" spc="-30" dirty="0">
                <a:solidFill>
                  <a:srgbClr val="0070C0"/>
                </a:solidFill>
                <a:sym typeface="Montserrat Medium"/>
              </a:rPr>
              <a:t>rapport général</a:t>
            </a:r>
            <a:r>
              <a:rPr lang="en" sz="1100" spc="-30" dirty="0">
                <a:sym typeface="Montserrat Medium"/>
              </a:rPr>
              <a:t> à l’AGO sur l’exécution du mandat.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Etablissement d’un </a:t>
            </a:r>
            <a:r>
              <a:rPr lang="en" sz="1100" dirty="0">
                <a:solidFill>
                  <a:srgbClr val="0070C0"/>
                </a:solidFill>
                <a:sym typeface="Montserrat Medium"/>
              </a:rPr>
              <a:t>rapport sépcial à l’AGO </a:t>
            </a:r>
            <a:r>
              <a:rPr lang="en" sz="1100" dirty="0">
                <a:sym typeface="Montserrat Medium"/>
              </a:rPr>
              <a:t>sur les conventions réglementées.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spc="-30" dirty="0">
                <a:sym typeface="Montserrat Medium"/>
              </a:rPr>
              <a:t>Révélation des faits délictueux au procureur de la république</a:t>
            </a:r>
            <a:endParaRPr sz="1100" spc="-30" dirty="0">
              <a:sym typeface="Montserrat Medium"/>
            </a:endParaRPr>
          </a:p>
        </p:txBody>
      </p:sp>
      <p:sp>
        <p:nvSpPr>
          <p:cNvPr id="44" name="Google Shape;142;p18">
            <a:extLst>
              <a:ext uri="{FF2B5EF4-FFF2-40B4-BE49-F238E27FC236}">
                <a16:creationId xmlns:a16="http://schemas.microsoft.com/office/drawing/2014/main" id="{7153554C-535C-404E-8164-9C4503F81E40}"/>
              </a:ext>
            </a:extLst>
          </p:cNvPr>
          <p:cNvSpPr txBox="1"/>
          <p:nvPr/>
        </p:nvSpPr>
        <p:spPr>
          <a:xfrm>
            <a:off x="571499" y="1989944"/>
            <a:ext cx="2840114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Vérification des livres,  écritures et documents sociaux.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Contrôle des opérations sociales et des actes de gestion du CA. </a:t>
            </a:r>
            <a:r>
              <a:rPr lang="fr-FR" sz="1100" dirty="0">
                <a:solidFill>
                  <a:srgbClr val="4949E7"/>
                </a:solidFill>
                <a:sym typeface="Montserrat Medium"/>
              </a:rPr>
              <a:t>(Immixtion dans la gestion)</a:t>
            </a:r>
          </a:p>
        </p:txBody>
      </p:sp>
      <p:sp>
        <p:nvSpPr>
          <p:cNvPr id="45" name="Google Shape;66;p16">
            <a:extLst>
              <a:ext uri="{FF2B5EF4-FFF2-40B4-BE49-F238E27FC236}">
                <a16:creationId xmlns:a16="http://schemas.microsoft.com/office/drawing/2014/main" id="{AC364BFA-96A9-4943-A75C-21E8B18F5036}"/>
              </a:ext>
            </a:extLst>
          </p:cNvPr>
          <p:cNvSpPr/>
          <p:nvPr/>
        </p:nvSpPr>
        <p:spPr>
          <a:xfrm>
            <a:off x="2777047" y="1751633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56;p16">
            <a:extLst>
              <a:ext uri="{FF2B5EF4-FFF2-40B4-BE49-F238E27FC236}">
                <a16:creationId xmlns:a16="http://schemas.microsoft.com/office/drawing/2014/main" id="{0BD13905-BF98-4769-95D1-B5110F58EAC6}"/>
              </a:ext>
            </a:extLst>
          </p:cNvPr>
          <p:cNvSpPr txBox="1"/>
          <p:nvPr/>
        </p:nvSpPr>
        <p:spPr>
          <a:xfrm>
            <a:off x="1516832" y="1646894"/>
            <a:ext cx="141832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1930...1959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" name="Google Shape;68;p16">
            <a:extLst>
              <a:ext uri="{FF2B5EF4-FFF2-40B4-BE49-F238E27FC236}">
                <a16:creationId xmlns:a16="http://schemas.microsoft.com/office/drawing/2014/main" id="{AD8C3CA1-C52A-41B2-8C63-DC54DDBBE7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07577" y="2191913"/>
            <a:ext cx="3673249" cy="944022"/>
          </a:xfrm>
          <a:prstGeom prst="bentConnector3">
            <a:avLst>
              <a:gd name="adj1" fmla="val 6997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" name="Google Shape;66;p16">
            <a:extLst>
              <a:ext uri="{FF2B5EF4-FFF2-40B4-BE49-F238E27FC236}">
                <a16:creationId xmlns:a16="http://schemas.microsoft.com/office/drawing/2014/main" id="{60F3B968-ED3B-4EB5-9A27-C4B5895B00AD}"/>
              </a:ext>
            </a:extLst>
          </p:cNvPr>
          <p:cNvSpPr/>
          <p:nvPr/>
        </p:nvSpPr>
        <p:spPr>
          <a:xfrm>
            <a:off x="7391910" y="2123590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56;p16">
            <a:extLst>
              <a:ext uri="{FF2B5EF4-FFF2-40B4-BE49-F238E27FC236}">
                <a16:creationId xmlns:a16="http://schemas.microsoft.com/office/drawing/2014/main" id="{DD4B9888-FC10-4527-929C-9AD6C84535C8}"/>
              </a:ext>
            </a:extLst>
          </p:cNvPr>
          <p:cNvSpPr txBox="1"/>
          <p:nvPr/>
        </p:nvSpPr>
        <p:spPr>
          <a:xfrm>
            <a:off x="6131695" y="2018851"/>
            <a:ext cx="141832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1960...1982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4" name="Google Shape;68;p16">
            <a:extLst>
              <a:ext uri="{FF2B5EF4-FFF2-40B4-BE49-F238E27FC236}">
                <a16:creationId xmlns:a16="http://schemas.microsoft.com/office/drawing/2014/main" id="{4CE9BABC-0738-4CB1-8D09-A4E2006639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60826" y="2600019"/>
            <a:ext cx="4061068" cy="3628985"/>
          </a:xfrm>
          <a:prstGeom prst="bentConnector3">
            <a:avLst>
              <a:gd name="adj1" fmla="val 436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5" name="Google Shape;66;p16">
            <a:extLst>
              <a:ext uri="{FF2B5EF4-FFF2-40B4-BE49-F238E27FC236}">
                <a16:creationId xmlns:a16="http://schemas.microsoft.com/office/drawing/2014/main" id="{12BD57D1-4746-4DAF-B032-3EF053AC23AB}"/>
              </a:ext>
            </a:extLst>
          </p:cNvPr>
          <p:cNvSpPr/>
          <p:nvPr/>
        </p:nvSpPr>
        <p:spPr>
          <a:xfrm>
            <a:off x="11258356" y="2502196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07207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96" name="Google Shape;56;p16">
            <a:extLst>
              <a:ext uri="{FF2B5EF4-FFF2-40B4-BE49-F238E27FC236}">
                <a16:creationId xmlns:a16="http://schemas.microsoft.com/office/drawing/2014/main" id="{949A14ED-0E6E-48FD-B969-CECDBE5AF91F}"/>
              </a:ext>
            </a:extLst>
          </p:cNvPr>
          <p:cNvSpPr txBox="1"/>
          <p:nvPr/>
        </p:nvSpPr>
        <p:spPr>
          <a:xfrm>
            <a:off x="10515599" y="2401151"/>
            <a:ext cx="843095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1982...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142;p18">
            <a:extLst>
              <a:ext uri="{FF2B5EF4-FFF2-40B4-BE49-F238E27FC236}">
                <a16:creationId xmlns:a16="http://schemas.microsoft.com/office/drawing/2014/main" id="{CD2F9620-84B7-475F-B8A0-D75942933059}"/>
              </a:ext>
            </a:extLst>
          </p:cNvPr>
          <p:cNvSpPr txBox="1"/>
          <p:nvPr/>
        </p:nvSpPr>
        <p:spPr>
          <a:xfrm>
            <a:off x="7956154" y="2765137"/>
            <a:ext cx="3778646" cy="94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Introduction de la </a:t>
            </a:r>
            <a:r>
              <a:rPr lang="en" sz="1100" dirty="0">
                <a:solidFill>
                  <a:srgbClr val="00B050"/>
                </a:solidFill>
                <a:sym typeface="Montserrat Medium"/>
              </a:rPr>
              <a:t>certification des comptes </a:t>
            </a:r>
            <a:r>
              <a:rPr lang="en" sz="1100" dirty="0">
                <a:sym typeface="Montserrat Medium"/>
              </a:rPr>
              <a:t>par l’</a:t>
            </a:r>
            <a:r>
              <a:rPr lang="en" sz="1100" dirty="0">
                <a:solidFill>
                  <a:srgbClr val="B31E3A"/>
                </a:solidFill>
                <a:sym typeface="Montserrat Medium"/>
              </a:rPr>
              <a:t>art. 83 bis du CC</a:t>
            </a:r>
            <a:r>
              <a:rPr lang="en" sz="1100" dirty="0">
                <a:sym typeface="Montserrat Medium"/>
              </a:rPr>
              <a:t> ajouté par la loi n° 82-61 du 30/06/1982 et modifié par la loi 88-109 du 18/08/1988.</a:t>
            </a:r>
            <a:endParaRPr sz="1100" spc="-30" dirty="0">
              <a:sym typeface="Montserrat Medium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99922DE-E1D4-4E3E-984D-09EA9BBAC969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7AB647A-85D7-4270-BB6E-B835AE54B5A8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37965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 animBg="1"/>
      <p:bldP spid="46" grpId="0"/>
      <p:bldP spid="92" grpId="0" animBg="1"/>
      <p:bldP spid="93" grpId="0"/>
      <p:bldP spid="95" grpId="0" animBg="1"/>
      <p:bldP spid="9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29555"/>
            <a:ext cx="3179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Etendue de la mission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15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4" name="Google Shape;142;p18">
            <a:extLst>
              <a:ext uri="{FF2B5EF4-FFF2-40B4-BE49-F238E27FC236}">
                <a16:creationId xmlns:a16="http://schemas.microsoft.com/office/drawing/2014/main" id="{7153554C-535C-404E-8164-9C4503F81E40}"/>
              </a:ext>
            </a:extLst>
          </p:cNvPr>
          <p:cNvSpPr txBox="1"/>
          <p:nvPr/>
        </p:nvSpPr>
        <p:spPr>
          <a:xfrm>
            <a:off x="571499" y="1989944"/>
            <a:ext cx="2840114" cy="311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sz="1100" dirty="0">
                <a:sym typeface="Montserrat Medium"/>
              </a:rPr>
              <a:t>Mission complémentaire au profit du </a:t>
            </a:r>
            <a:r>
              <a:rPr lang="fr-FR" sz="1100" dirty="0">
                <a:solidFill>
                  <a:srgbClr val="0070C0"/>
                </a:solidFill>
                <a:sym typeface="Montserrat Medium"/>
              </a:rPr>
              <a:t>superviseur</a:t>
            </a:r>
            <a:r>
              <a:rPr lang="fr-FR" sz="1100" dirty="0">
                <a:sym typeface="Montserrat Medium"/>
              </a:rPr>
              <a:t>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(BCT)</a:t>
            </a:r>
            <a:r>
              <a:rPr lang="fr-FR" sz="1100" dirty="0">
                <a:sym typeface="Montserrat Medium"/>
              </a:rPr>
              <a:t> nécessitant la mise en œuvre de diligences spécifiques par les </a:t>
            </a:r>
            <a:r>
              <a:rPr lang="fr-FR" sz="1100" b="1" dirty="0">
                <a:solidFill>
                  <a:srgbClr val="FF0000"/>
                </a:solidFill>
                <a:sym typeface="Montserrat Medium"/>
              </a:rPr>
              <a:t>CAC de banques</a:t>
            </a:r>
            <a:r>
              <a:rPr lang="fr-FR" sz="1100" dirty="0">
                <a:sym typeface="Montserrat Medium"/>
              </a:rPr>
              <a:t>: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Signaler immédiatement à la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BCT</a:t>
            </a:r>
            <a:r>
              <a:rPr lang="fr-FR" sz="1100" dirty="0">
                <a:sym typeface="Montserrat Medium"/>
              </a:rPr>
              <a:t> tout fait de nature à mettre en péril les intérêts de la banque ou des déposants.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Remettre à la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BCT</a:t>
            </a:r>
            <a:r>
              <a:rPr lang="fr-FR" sz="1100" dirty="0">
                <a:sym typeface="Montserrat Medium"/>
              </a:rPr>
              <a:t> dans les 6 mois qui suivent la clôture de chaque exercice, un rapport concernant le contrôle effectué par eux.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Adresser à la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BCT</a:t>
            </a:r>
            <a:r>
              <a:rPr lang="fr-FR" sz="1100" dirty="0">
                <a:sym typeface="Montserrat Medium"/>
              </a:rPr>
              <a:t> copie de leur rapport destiné à l’AG et aux organes de la banque qu’ils contrôlent.</a:t>
            </a:r>
          </a:p>
        </p:txBody>
      </p:sp>
      <p:sp>
        <p:nvSpPr>
          <p:cNvPr id="45" name="Google Shape;66;p16">
            <a:extLst>
              <a:ext uri="{FF2B5EF4-FFF2-40B4-BE49-F238E27FC236}">
                <a16:creationId xmlns:a16="http://schemas.microsoft.com/office/drawing/2014/main" id="{AC364BFA-96A9-4943-A75C-21E8B18F5036}"/>
              </a:ext>
            </a:extLst>
          </p:cNvPr>
          <p:cNvSpPr/>
          <p:nvPr/>
        </p:nvSpPr>
        <p:spPr>
          <a:xfrm>
            <a:off x="2777047" y="1751633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69E78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56;p16">
            <a:extLst>
              <a:ext uri="{FF2B5EF4-FFF2-40B4-BE49-F238E27FC236}">
                <a16:creationId xmlns:a16="http://schemas.microsoft.com/office/drawing/2014/main" id="{0BD13905-BF98-4769-95D1-B5110F58EAC6}"/>
              </a:ext>
            </a:extLst>
          </p:cNvPr>
          <p:cNvSpPr txBox="1"/>
          <p:nvPr/>
        </p:nvSpPr>
        <p:spPr>
          <a:xfrm>
            <a:off x="1981200" y="1646894"/>
            <a:ext cx="953952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1994...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" name="Google Shape;68;p16">
            <a:extLst>
              <a:ext uri="{FF2B5EF4-FFF2-40B4-BE49-F238E27FC236}">
                <a16:creationId xmlns:a16="http://schemas.microsoft.com/office/drawing/2014/main" id="{AD8C3CA1-C52A-41B2-8C63-DC54DDBBE7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82891" y="2396660"/>
            <a:ext cx="3406853" cy="280111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" name="Google Shape;66;p16">
            <a:extLst>
              <a:ext uri="{FF2B5EF4-FFF2-40B4-BE49-F238E27FC236}">
                <a16:creationId xmlns:a16="http://schemas.microsoft.com/office/drawing/2014/main" id="{60F3B968-ED3B-4EB5-9A27-C4B5895B00AD}"/>
              </a:ext>
            </a:extLst>
          </p:cNvPr>
          <p:cNvSpPr/>
          <p:nvPr/>
        </p:nvSpPr>
        <p:spPr>
          <a:xfrm>
            <a:off x="6068756" y="2305282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56;p16">
            <a:extLst>
              <a:ext uri="{FF2B5EF4-FFF2-40B4-BE49-F238E27FC236}">
                <a16:creationId xmlns:a16="http://schemas.microsoft.com/office/drawing/2014/main" id="{DD4B9888-FC10-4527-929C-9AD6C84535C8}"/>
              </a:ext>
            </a:extLst>
          </p:cNvPr>
          <p:cNvSpPr txBox="1"/>
          <p:nvPr/>
        </p:nvSpPr>
        <p:spPr>
          <a:xfrm>
            <a:off x="5276766" y="2195679"/>
            <a:ext cx="88238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1995...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4" name="Google Shape;68;p16">
            <a:extLst>
              <a:ext uri="{FF2B5EF4-FFF2-40B4-BE49-F238E27FC236}">
                <a16:creationId xmlns:a16="http://schemas.microsoft.com/office/drawing/2014/main" id="{4CE9BABC-0738-4CB1-8D09-A4E2006639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31017" y="2828257"/>
            <a:ext cx="3335773" cy="283251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5" name="Google Shape;66;p16">
            <a:extLst>
              <a:ext uri="{FF2B5EF4-FFF2-40B4-BE49-F238E27FC236}">
                <a16:creationId xmlns:a16="http://schemas.microsoft.com/office/drawing/2014/main" id="{12BD57D1-4746-4DAF-B032-3EF053AC23AB}"/>
              </a:ext>
            </a:extLst>
          </p:cNvPr>
          <p:cNvSpPr/>
          <p:nvPr/>
        </p:nvSpPr>
        <p:spPr>
          <a:xfrm>
            <a:off x="8907187" y="2739702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96" name="Google Shape;56;p16">
            <a:extLst>
              <a:ext uri="{FF2B5EF4-FFF2-40B4-BE49-F238E27FC236}">
                <a16:creationId xmlns:a16="http://schemas.microsoft.com/office/drawing/2014/main" id="{949A14ED-0E6E-48FD-B969-CECDBE5AF91F}"/>
              </a:ext>
            </a:extLst>
          </p:cNvPr>
          <p:cNvSpPr txBox="1"/>
          <p:nvPr/>
        </p:nvSpPr>
        <p:spPr>
          <a:xfrm>
            <a:off x="7995012" y="2638657"/>
            <a:ext cx="101251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2000...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" name="Google Shape;142;p18">
            <a:extLst>
              <a:ext uri="{FF2B5EF4-FFF2-40B4-BE49-F238E27FC236}">
                <a16:creationId xmlns:a16="http://schemas.microsoft.com/office/drawing/2014/main" id="{A24CA958-68AA-4F1E-AAF0-2F3DE70BEA3C}"/>
              </a:ext>
            </a:extLst>
          </p:cNvPr>
          <p:cNvSpPr txBox="1"/>
          <p:nvPr/>
        </p:nvSpPr>
        <p:spPr>
          <a:xfrm>
            <a:off x="3498635" y="2427097"/>
            <a:ext cx="2840114" cy="311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sz="1100" dirty="0">
                <a:sym typeface="Montserrat Medium"/>
              </a:rPr>
              <a:t>Alerte sur les signes précurseurs de difficultés qui menacent la continuité d’exploitation de la société 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Demande d’éclaircissements auprès des dirigeants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Saisine du CA ou du CS en cas de réponse insuffisante ou d’absence de réponses.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Convocation de l’AG en cas d’urgence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Etablir un rapport à la commission de suivi des entreprises économiques en cas de persistance des menaces .</a:t>
            </a:r>
          </a:p>
        </p:txBody>
      </p:sp>
      <p:sp>
        <p:nvSpPr>
          <p:cNvPr id="34" name="Google Shape;142;p18">
            <a:extLst>
              <a:ext uri="{FF2B5EF4-FFF2-40B4-BE49-F238E27FC236}">
                <a16:creationId xmlns:a16="http://schemas.microsoft.com/office/drawing/2014/main" id="{E2E5DEC3-788F-4991-A637-013DD154135B}"/>
              </a:ext>
            </a:extLst>
          </p:cNvPr>
          <p:cNvSpPr txBox="1"/>
          <p:nvPr/>
        </p:nvSpPr>
        <p:spPr>
          <a:xfrm>
            <a:off x="6326929" y="2946472"/>
            <a:ext cx="2840114" cy="28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Suppression de l’exposé de motifs des changements de méthodes comptables.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Veille au respect des art. 12 à 16 du CSC.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Pouvoir d’investigation élargi pour couvrir les sociétés mères et filiales de la société contrôlée.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Possibilité, par ordonnance du juge compétent, de recueillir toute information utile à l’exercice de sa mission auprès des tiers ayant conclu des contrats avec la société contrôlée ou pour son compte.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100" dirty="0">
                <a:sym typeface="Montserrat Medium"/>
              </a:rPr>
              <a:t>Non-immixtion </a:t>
            </a:r>
            <a:r>
              <a:rPr lang="en" sz="1100" dirty="0">
                <a:solidFill>
                  <a:srgbClr val="00B050"/>
                </a:solidFill>
                <a:sym typeface="Montserrat Medium"/>
              </a:rPr>
              <a:t>“explicite”</a:t>
            </a:r>
            <a:r>
              <a:rPr lang="en" sz="1100" dirty="0">
                <a:sym typeface="Montserrat Medium"/>
              </a:rPr>
              <a:t> dans la gestion. </a:t>
            </a:r>
            <a:r>
              <a:rPr lang="en" sz="1100" dirty="0">
                <a:solidFill>
                  <a:srgbClr val="B31E3A"/>
                </a:solidFill>
                <a:sym typeface="Montserrat Medium"/>
              </a:rPr>
              <a:t>[Art. 266 al. 3 du CSC]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ym typeface="Montserrat Mediu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ym typeface="Montserrat Medium"/>
            </a:endParaRPr>
          </a:p>
        </p:txBody>
      </p:sp>
      <p:cxnSp>
        <p:nvCxnSpPr>
          <p:cNvPr id="35" name="Google Shape;68;p16">
            <a:extLst>
              <a:ext uri="{FF2B5EF4-FFF2-40B4-BE49-F238E27FC236}">
                <a16:creationId xmlns:a16="http://schemas.microsoft.com/office/drawing/2014/main" id="{6BD0F8DA-DB8C-43F6-B3A4-785C2C0C7A06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8108222" y="3212648"/>
            <a:ext cx="2357353" cy="3163939"/>
          </a:xfrm>
          <a:prstGeom prst="bentConnector3">
            <a:avLst>
              <a:gd name="adj1" fmla="val 5526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" name="Google Shape;66;p16">
            <a:extLst>
              <a:ext uri="{FF2B5EF4-FFF2-40B4-BE49-F238E27FC236}">
                <a16:creationId xmlns:a16="http://schemas.microsoft.com/office/drawing/2014/main" id="{65771F0A-30ED-4601-81B7-3B0B199547ED}"/>
              </a:ext>
            </a:extLst>
          </p:cNvPr>
          <p:cNvSpPr/>
          <p:nvPr/>
        </p:nvSpPr>
        <p:spPr>
          <a:xfrm>
            <a:off x="11377749" y="3124094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39" name="Google Shape;56;p16">
            <a:extLst>
              <a:ext uri="{FF2B5EF4-FFF2-40B4-BE49-F238E27FC236}">
                <a16:creationId xmlns:a16="http://schemas.microsoft.com/office/drawing/2014/main" id="{7EA5C5F3-065B-4EDD-A855-D1AD06B558E7}"/>
              </a:ext>
            </a:extLst>
          </p:cNvPr>
          <p:cNvSpPr txBox="1"/>
          <p:nvPr/>
        </p:nvSpPr>
        <p:spPr>
          <a:xfrm>
            <a:off x="10465574" y="3023049"/>
            <a:ext cx="101251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2001...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142;p18">
            <a:extLst>
              <a:ext uri="{FF2B5EF4-FFF2-40B4-BE49-F238E27FC236}">
                <a16:creationId xmlns:a16="http://schemas.microsoft.com/office/drawing/2014/main" id="{FCB633B2-F879-4DB4-A5FD-26B321D8D28F}"/>
              </a:ext>
            </a:extLst>
          </p:cNvPr>
          <p:cNvSpPr txBox="1"/>
          <p:nvPr/>
        </p:nvSpPr>
        <p:spPr>
          <a:xfrm>
            <a:off x="9232249" y="3320061"/>
            <a:ext cx="2840114" cy="136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sz="1100" dirty="0">
                <a:sym typeface="Montserrat Medium"/>
              </a:rPr>
              <a:t>Extension de la mission complémentaire au profit du </a:t>
            </a:r>
            <a:r>
              <a:rPr lang="fr-FR" sz="1100" dirty="0">
                <a:solidFill>
                  <a:srgbClr val="0070C0"/>
                </a:solidFill>
                <a:sym typeface="Montserrat Medium"/>
              </a:rPr>
              <a:t>superviseur</a:t>
            </a:r>
            <a:r>
              <a:rPr lang="fr-FR" sz="1100" dirty="0">
                <a:sym typeface="Montserrat Medium"/>
              </a:rPr>
              <a:t>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(BCT)</a:t>
            </a:r>
            <a:r>
              <a:rPr lang="fr-FR" sz="1100" dirty="0">
                <a:sym typeface="Montserrat Medium"/>
              </a:rPr>
              <a:t> nécessitant la mise en œuvre de diligences spécifiques aux </a:t>
            </a:r>
            <a:r>
              <a:rPr lang="fr-FR" sz="1100" b="1" dirty="0">
                <a:solidFill>
                  <a:srgbClr val="FF0000"/>
                </a:solidFill>
                <a:sym typeface="Montserrat Medium"/>
              </a:rPr>
              <a:t>CAC des établissements financiers </a:t>
            </a:r>
            <a:r>
              <a:rPr lang="fr-FR" sz="1100" b="1" dirty="0">
                <a:solidFill>
                  <a:srgbClr val="B31E3A"/>
                </a:solidFill>
                <a:sym typeface="Montserrat Medium"/>
              </a:rPr>
              <a:t>[Art 35 de la loi n° 2001-65 du 10/07/2001]</a:t>
            </a:r>
            <a:endParaRPr lang="fr-FR" sz="1100" dirty="0">
              <a:sym typeface="Montserrat Medium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786472F3-B25E-467C-B738-596B2CCDAE4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693FE315-ED02-4AF6-8242-D57EE6A3BF66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10438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92" grpId="0" animBg="1"/>
      <p:bldP spid="93" grpId="0"/>
      <p:bldP spid="95" grpId="0" animBg="1"/>
      <p:bldP spid="96" grpId="0"/>
      <p:bldP spid="23" grpId="0"/>
      <p:bldP spid="34" grpId="0"/>
      <p:bldP spid="38" grpId="0" animBg="1"/>
      <p:bldP spid="39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29555"/>
            <a:ext cx="3179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Etendue de la mission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16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5" name="Google Shape;66;p16">
            <a:extLst>
              <a:ext uri="{FF2B5EF4-FFF2-40B4-BE49-F238E27FC236}">
                <a16:creationId xmlns:a16="http://schemas.microsoft.com/office/drawing/2014/main" id="{AC364BFA-96A9-4943-A75C-21E8B18F5036}"/>
              </a:ext>
            </a:extLst>
          </p:cNvPr>
          <p:cNvSpPr/>
          <p:nvPr/>
        </p:nvSpPr>
        <p:spPr>
          <a:xfrm>
            <a:off x="2777047" y="1751633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46" name="Google Shape;56;p16">
            <a:extLst>
              <a:ext uri="{FF2B5EF4-FFF2-40B4-BE49-F238E27FC236}">
                <a16:creationId xmlns:a16="http://schemas.microsoft.com/office/drawing/2014/main" id="{0BD13905-BF98-4769-95D1-B5110F58EAC6}"/>
              </a:ext>
            </a:extLst>
          </p:cNvPr>
          <p:cNvSpPr txBox="1"/>
          <p:nvPr/>
        </p:nvSpPr>
        <p:spPr>
          <a:xfrm>
            <a:off x="1981200" y="1646894"/>
            <a:ext cx="953952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2001...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" name="Google Shape;68;p16">
            <a:extLst>
              <a:ext uri="{FF2B5EF4-FFF2-40B4-BE49-F238E27FC236}">
                <a16:creationId xmlns:a16="http://schemas.microsoft.com/office/drawing/2014/main" id="{AD8C3CA1-C52A-41B2-8C63-DC54DDBBE7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82892" y="2373832"/>
            <a:ext cx="3398708" cy="303636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" name="Google Shape;66;p16">
            <a:extLst>
              <a:ext uri="{FF2B5EF4-FFF2-40B4-BE49-F238E27FC236}">
                <a16:creationId xmlns:a16="http://schemas.microsoft.com/office/drawing/2014/main" id="{60F3B968-ED3B-4EB5-9A27-C4B5895B00AD}"/>
              </a:ext>
            </a:extLst>
          </p:cNvPr>
          <p:cNvSpPr/>
          <p:nvPr/>
        </p:nvSpPr>
        <p:spPr>
          <a:xfrm>
            <a:off x="6068756" y="2305282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93" name="Google Shape;56;p16">
            <a:extLst>
              <a:ext uri="{FF2B5EF4-FFF2-40B4-BE49-F238E27FC236}">
                <a16:creationId xmlns:a16="http://schemas.microsoft.com/office/drawing/2014/main" id="{DD4B9888-FC10-4527-929C-9AD6C84535C8}"/>
              </a:ext>
            </a:extLst>
          </p:cNvPr>
          <p:cNvSpPr txBox="1"/>
          <p:nvPr/>
        </p:nvSpPr>
        <p:spPr>
          <a:xfrm>
            <a:off x="5276766" y="2195679"/>
            <a:ext cx="88238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2002...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4" name="Google Shape;68;p16">
            <a:extLst>
              <a:ext uri="{FF2B5EF4-FFF2-40B4-BE49-F238E27FC236}">
                <a16:creationId xmlns:a16="http://schemas.microsoft.com/office/drawing/2014/main" id="{4CE9BABC-0738-4CB1-8D09-A4E200663901}"/>
              </a:ext>
            </a:extLst>
          </p:cNvPr>
          <p:cNvCxnSpPr>
            <a:cxnSpLocks/>
            <a:stCxn id="96" idx="1"/>
          </p:cNvCxnSpPr>
          <p:nvPr/>
        </p:nvCxnSpPr>
        <p:spPr>
          <a:xfrm rot="10800000" flipV="1">
            <a:off x="4113674" y="2828257"/>
            <a:ext cx="3881339" cy="3837700"/>
          </a:xfrm>
          <a:prstGeom prst="bentConnector3">
            <a:avLst>
              <a:gd name="adj1" fmla="val 4447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5" name="Google Shape;66;p16">
            <a:extLst>
              <a:ext uri="{FF2B5EF4-FFF2-40B4-BE49-F238E27FC236}">
                <a16:creationId xmlns:a16="http://schemas.microsoft.com/office/drawing/2014/main" id="{12BD57D1-4746-4DAF-B032-3EF053AC23AB}"/>
              </a:ext>
            </a:extLst>
          </p:cNvPr>
          <p:cNvSpPr/>
          <p:nvPr/>
        </p:nvSpPr>
        <p:spPr>
          <a:xfrm>
            <a:off x="8907187" y="2739702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FA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96" name="Google Shape;56;p16">
            <a:extLst>
              <a:ext uri="{FF2B5EF4-FFF2-40B4-BE49-F238E27FC236}">
                <a16:creationId xmlns:a16="http://schemas.microsoft.com/office/drawing/2014/main" id="{949A14ED-0E6E-48FD-B969-CECDBE5AF91F}"/>
              </a:ext>
            </a:extLst>
          </p:cNvPr>
          <p:cNvSpPr txBox="1"/>
          <p:nvPr/>
        </p:nvSpPr>
        <p:spPr>
          <a:xfrm>
            <a:off x="7995012" y="2638657"/>
            <a:ext cx="101251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2003...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5" name="Google Shape;68;p16">
            <a:extLst>
              <a:ext uri="{FF2B5EF4-FFF2-40B4-BE49-F238E27FC236}">
                <a16:creationId xmlns:a16="http://schemas.microsoft.com/office/drawing/2014/main" id="{6BD0F8DA-DB8C-43F6-B3A4-785C2C0C7A06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8108222" y="3212648"/>
            <a:ext cx="2357353" cy="3163939"/>
          </a:xfrm>
          <a:prstGeom prst="bentConnector3">
            <a:avLst>
              <a:gd name="adj1" fmla="val 5526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" name="Google Shape;66;p16">
            <a:extLst>
              <a:ext uri="{FF2B5EF4-FFF2-40B4-BE49-F238E27FC236}">
                <a16:creationId xmlns:a16="http://schemas.microsoft.com/office/drawing/2014/main" id="{65771F0A-30ED-4601-81B7-3B0B199547ED}"/>
              </a:ext>
            </a:extLst>
          </p:cNvPr>
          <p:cNvSpPr/>
          <p:nvPr/>
        </p:nvSpPr>
        <p:spPr>
          <a:xfrm>
            <a:off x="11377749" y="3124094"/>
            <a:ext cx="496200" cy="137100"/>
          </a:xfrm>
          <a:prstGeom prst="roundRect">
            <a:avLst>
              <a:gd name="adj" fmla="val 50000"/>
            </a:avLst>
          </a:prstGeom>
          <a:solidFill>
            <a:srgbClr val="E11F1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39" name="Google Shape;56;p16">
            <a:extLst>
              <a:ext uri="{FF2B5EF4-FFF2-40B4-BE49-F238E27FC236}">
                <a16:creationId xmlns:a16="http://schemas.microsoft.com/office/drawing/2014/main" id="{7EA5C5F3-065B-4EDD-A855-D1AD06B558E7}"/>
              </a:ext>
            </a:extLst>
          </p:cNvPr>
          <p:cNvSpPr txBox="1"/>
          <p:nvPr/>
        </p:nvSpPr>
        <p:spPr>
          <a:xfrm>
            <a:off x="10465574" y="3023049"/>
            <a:ext cx="1012514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2005.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142;p18">
            <a:extLst>
              <a:ext uri="{FF2B5EF4-FFF2-40B4-BE49-F238E27FC236}">
                <a16:creationId xmlns:a16="http://schemas.microsoft.com/office/drawing/2014/main" id="{FCB633B2-F879-4DB4-A5FD-26B321D8D28F}"/>
              </a:ext>
            </a:extLst>
          </p:cNvPr>
          <p:cNvSpPr txBox="1"/>
          <p:nvPr/>
        </p:nvSpPr>
        <p:spPr>
          <a:xfrm>
            <a:off x="6299084" y="2993081"/>
            <a:ext cx="2758115" cy="91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Audit des états financiers consolidés du groupe                 </a:t>
            </a:r>
            <a:r>
              <a:rPr lang="fr-FR" sz="1100" dirty="0">
                <a:solidFill>
                  <a:srgbClr val="B31E3A"/>
                </a:solidFill>
                <a:sym typeface="Montserrat Medium"/>
              </a:rPr>
              <a:t>[Art 471 du CSC]</a:t>
            </a:r>
            <a:endParaRPr lang="fr-FR" sz="1100" dirty="0">
              <a:sym typeface="Montserrat Medium"/>
            </a:endParaRPr>
          </a:p>
        </p:txBody>
      </p:sp>
      <p:sp>
        <p:nvSpPr>
          <p:cNvPr id="25" name="Google Shape;142;p18">
            <a:extLst>
              <a:ext uri="{FF2B5EF4-FFF2-40B4-BE49-F238E27FC236}">
                <a16:creationId xmlns:a16="http://schemas.microsoft.com/office/drawing/2014/main" id="{0E2FCF46-115D-4DAB-8A5E-209893B6DDBD}"/>
              </a:ext>
            </a:extLst>
          </p:cNvPr>
          <p:cNvSpPr txBox="1"/>
          <p:nvPr/>
        </p:nvSpPr>
        <p:spPr>
          <a:xfrm>
            <a:off x="530038" y="2017906"/>
            <a:ext cx="2840114" cy="331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sz="1100" dirty="0">
                <a:sym typeface="Montserrat Medium"/>
              </a:rPr>
              <a:t>Mission complémentaire au profit du </a:t>
            </a:r>
            <a:r>
              <a:rPr lang="fr-FR" sz="1100" dirty="0">
                <a:solidFill>
                  <a:srgbClr val="0070C0"/>
                </a:solidFill>
                <a:sym typeface="Montserrat Medium"/>
              </a:rPr>
              <a:t>superviseur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(CMF)</a:t>
            </a:r>
            <a:r>
              <a:rPr lang="fr-FR" sz="1100" dirty="0">
                <a:sym typeface="Montserrat Medium"/>
              </a:rPr>
              <a:t> nécessitant la mise en œuvre de diligences spécifiques par les </a:t>
            </a:r>
            <a:r>
              <a:rPr lang="fr-FR" sz="1100" b="1" dirty="0">
                <a:solidFill>
                  <a:srgbClr val="FF0000"/>
                </a:solidFill>
                <a:sym typeface="Montserrat Medium"/>
              </a:rPr>
              <a:t>CAC d’OPC</a:t>
            </a:r>
            <a:r>
              <a:rPr lang="fr-FR" sz="1100" dirty="0">
                <a:sym typeface="Montserrat Medium"/>
              </a:rPr>
              <a:t>: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spc="-50" dirty="0">
                <a:sym typeface="Montserrat Medium"/>
              </a:rPr>
              <a:t>Signaler immédiatement au </a:t>
            </a:r>
            <a:r>
              <a:rPr lang="fr-FR" sz="1100" b="1" spc="-50" dirty="0">
                <a:solidFill>
                  <a:srgbClr val="0070C0"/>
                </a:solidFill>
                <a:sym typeface="Montserrat Medium"/>
              </a:rPr>
              <a:t>CMF</a:t>
            </a:r>
            <a:r>
              <a:rPr lang="fr-FR" sz="1100" spc="-50" dirty="0">
                <a:sym typeface="Montserrat Medium"/>
              </a:rPr>
              <a:t> tout fait de nature à mettre en péril les intérêts des OPC, des actionnaires et des porteurs de parts.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Remettre au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CMF</a:t>
            </a:r>
            <a:r>
              <a:rPr lang="fr-FR" sz="1100" dirty="0">
                <a:sym typeface="Montserrat Medium"/>
              </a:rPr>
              <a:t> dans les 6 mois qui suivent la clôture de chaque exercice, un rapport concernant le contrôle effectué par eux.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Adresser au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CMF</a:t>
            </a:r>
            <a:r>
              <a:rPr lang="fr-FR" sz="1100" dirty="0">
                <a:sym typeface="Montserrat Medium"/>
              </a:rPr>
              <a:t> copie de leur rapport destiné, selon le cas, à l’AG de l’OPC qu’ils contrôlent ou à son gestionnaire.</a:t>
            </a:r>
          </a:p>
        </p:txBody>
      </p:sp>
      <p:sp>
        <p:nvSpPr>
          <p:cNvPr id="27" name="Google Shape;142;p18">
            <a:extLst>
              <a:ext uri="{FF2B5EF4-FFF2-40B4-BE49-F238E27FC236}">
                <a16:creationId xmlns:a16="http://schemas.microsoft.com/office/drawing/2014/main" id="{90780357-2A12-4C3F-9C6D-1F5F13096DE8}"/>
              </a:ext>
            </a:extLst>
          </p:cNvPr>
          <p:cNvSpPr txBox="1"/>
          <p:nvPr/>
        </p:nvSpPr>
        <p:spPr>
          <a:xfrm>
            <a:off x="3543246" y="2561467"/>
            <a:ext cx="2626679" cy="39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r>
              <a:rPr lang="fr-FR" sz="1100" dirty="0">
                <a:sym typeface="Montserrat Medium"/>
              </a:rPr>
              <a:t>Mission complémentaire au profit du </a:t>
            </a:r>
            <a:r>
              <a:rPr lang="fr-FR" sz="1100" dirty="0">
                <a:solidFill>
                  <a:srgbClr val="0070C0"/>
                </a:solidFill>
                <a:sym typeface="Montserrat Medium"/>
              </a:rPr>
              <a:t>superviseur</a:t>
            </a:r>
            <a:r>
              <a:rPr lang="fr-FR" sz="1100" dirty="0">
                <a:sym typeface="Montserrat Medium"/>
              </a:rPr>
              <a:t>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(MF puis CGA)</a:t>
            </a:r>
            <a:r>
              <a:rPr lang="fr-FR" sz="1100" dirty="0">
                <a:sym typeface="Montserrat Medium"/>
              </a:rPr>
              <a:t> nécessitant la mise en œuvre de diligences spécifiques par les </a:t>
            </a:r>
            <a:r>
              <a:rPr lang="fr-FR" sz="1100" b="1" dirty="0">
                <a:solidFill>
                  <a:srgbClr val="FF0000"/>
                </a:solidFill>
                <a:sym typeface="Montserrat Medium"/>
              </a:rPr>
              <a:t>CAC de entreprises d'assurances et/ou de réassurances</a:t>
            </a:r>
            <a:r>
              <a:rPr lang="fr-FR" sz="1100" dirty="0">
                <a:sym typeface="Montserrat Medium"/>
              </a:rPr>
              <a:t>: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Signaler immédiatement au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MF puis CGA</a:t>
            </a:r>
            <a:r>
              <a:rPr lang="fr-FR" sz="1100" dirty="0">
                <a:sym typeface="Montserrat Medium"/>
              </a:rPr>
              <a:t> tout fait de nature à constituer un danger pour les intérêts de la compagnie ou les bénéficiaires de contrats d'assurances.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Remettre au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MF puis CGA</a:t>
            </a:r>
            <a:r>
              <a:rPr lang="fr-FR" sz="1100" dirty="0">
                <a:sym typeface="Montserrat Medium"/>
              </a:rPr>
              <a:t> dans les 6 mois qui suivent la clôture de chaque exercice, un rapport concernant le contrôle effectué par eux.</a:t>
            </a:r>
          </a:p>
          <a:p>
            <a:pPr marL="228600" indent="-228600">
              <a:buFont typeface="+mj-lt"/>
              <a:buAutoNum type="arabicParenR"/>
            </a:pPr>
            <a:r>
              <a:rPr lang="fr-FR" sz="1100" dirty="0">
                <a:sym typeface="Montserrat Medium"/>
              </a:rPr>
              <a:t>Adresser au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MF puis CGA</a:t>
            </a:r>
            <a:r>
              <a:rPr lang="fr-FR" sz="1100" dirty="0">
                <a:sym typeface="Montserrat Medium"/>
              </a:rPr>
              <a:t> copie de leur rapport destiné à l’AG et aux organes de l’entreprise qu’ils contrôlent.</a:t>
            </a:r>
          </a:p>
        </p:txBody>
      </p:sp>
      <p:sp>
        <p:nvSpPr>
          <p:cNvPr id="33" name="Google Shape;142;p18">
            <a:extLst>
              <a:ext uri="{FF2B5EF4-FFF2-40B4-BE49-F238E27FC236}">
                <a16:creationId xmlns:a16="http://schemas.microsoft.com/office/drawing/2014/main" id="{A29C3356-F4E9-4EBC-A12E-3811719447BC}"/>
              </a:ext>
            </a:extLst>
          </p:cNvPr>
          <p:cNvSpPr txBox="1"/>
          <p:nvPr/>
        </p:nvSpPr>
        <p:spPr>
          <a:xfrm>
            <a:off x="9186358" y="3372729"/>
            <a:ext cx="2548442" cy="203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1000"/>
              </a:spcAft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Substitution de la notion de contrôle détaillé par </a:t>
            </a:r>
            <a:r>
              <a:rPr lang="fr-FR" sz="1100" b="1" dirty="0">
                <a:solidFill>
                  <a:srgbClr val="0070C0"/>
                </a:solidFill>
                <a:sym typeface="Montserrat Medium"/>
              </a:rPr>
              <a:t>un contrôle conformément aux normes d’audit d’usage</a:t>
            </a:r>
            <a:r>
              <a:rPr lang="fr-FR" sz="1100" dirty="0">
                <a:sym typeface="Montserrat Medium"/>
              </a:rPr>
              <a:t>.       </a:t>
            </a:r>
            <a:r>
              <a:rPr lang="fr-FR" sz="1100" dirty="0">
                <a:solidFill>
                  <a:srgbClr val="B31E3A"/>
                </a:solidFill>
                <a:sym typeface="Montserrat Medium"/>
              </a:rPr>
              <a:t>[Art. 269 (nouveau) du CSC]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Montserrat Medium"/>
              </a:rPr>
              <a:t>Vérification périodique de </a:t>
            </a:r>
            <a:r>
              <a:rPr lang="fr-FR" sz="1100" b="1" dirty="0">
                <a:solidFill>
                  <a:srgbClr val="5EB2FC"/>
                </a:solidFill>
                <a:sym typeface="Montserrat Medium"/>
              </a:rPr>
              <a:t>l’efficacité du système de contrôle interne</a:t>
            </a:r>
            <a:r>
              <a:rPr lang="en" sz="1100" dirty="0">
                <a:sym typeface="Montserrat Medium"/>
              </a:rPr>
              <a:t>.                    </a:t>
            </a:r>
            <a:r>
              <a:rPr lang="en" sz="1100" dirty="0">
                <a:solidFill>
                  <a:srgbClr val="B31E3A"/>
                </a:solidFill>
                <a:sym typeface="Montserrat Medium"/>
              </a:rPr>
              <a:t>[Art. 266 al. 2 du CSC]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ym typeface="Montserrat Mediu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ym typeface="Montserrat Medium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8C71396-2D11-4155-8A23-DA2D6FBCBAE6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D6604142-92EC-41FA-A5A9-3EE1BC84AD5F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27264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92" grpId="0" animBg="1"/>
      <p:bldP spid="93" grpId="0"/>
      <p:bldP spid="95" grpId="0" animBg="1"/>
      <p:bldP spid="96" grpId="0"/>
      <p:bldP spid="38" grpId="0" animBg="1"/>
      <p:bldP spid="39" grpId="0"/>
      <p:bldP spid="59" grpId="0"/>
      <p:bldP spid="25" grpId="0"/>
      <p:bldP spid="27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711032" y="2514600"/>
            <a:ext cx="502376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solidFill>
                  <a:srgbClr val="002060"/>
                </a:solidFill>
                <a:latin typeface="+mj-lt"/>
              </a:rPr>
              <a:t>Apports et portée de la LSRF dans l’évolution du contrôle légal</a:t>
            </a:r>
          </a:p>
        </p:txBody>
      </p:sp>
      <p:sp>
        <p:nvSpPr>
          <p:cNvPr id="6" name="Freeform 647">
            <a:extLst>
              <a:ext uri="{FF2B5EF4-FFF2-40B4-BE49-F238E27FC236}">
                <a16:creationId xmlns:a16="http://schemas.microsoft.com/office/drawing/2014/main" id="{01BF5D2D-1CBA-4AAC-B05E-A4235E457577}"/>
              </a:ext>
            </a:extLst>
          </p:cNvPr>
          <p:cNvSpPr>
            <a:spLocks/>
          </p:cNvSpPr>
          <p:nvPr/>
        </p:nvSpPr>
        <p:spPr bwMode="auto">
          <a:xfrm>
            <a:off x="6711032" y="1101372"/>
            <a:ext cx="762001" cy="1184628"/>
          </a:xfrm>
          <a:custGeom>
            <a:avLst/>
            <a:gdLst>
              <a:gd name="T0" fmla="*/ 0 w 305"/>
              <a:gd name="T1" fmla="*/ 2147483646 h 475"/>
              <a:gd name="T2" fmla="*/ 2147483646 w 305"/>
              <a:gd name="T3" fmla="*/ 2147483646 h 475"/>
              <a:gd name="T4" fmla="*/ 2147483646 w 305"/>
              <a:gd name="T5" fmla="*/ 2147483646 h 475"/>
              <a:gd name="T6" fmla="*/ 2147483646 w 305"/>
              <a:gd name="T7" fmla="*/ 2147483646 h 475"/>
              <a:gd name="T8" fmla="*/ 2147483646 w 305"/>
              <a:gd name="T9" fmla="*/ 2147483646 h 475"/>
              <a:gd name="T10" fmla="*/ 2147483646 w 305"/>
              <a:gd name="T11" fmla="*/ 2147483646 h 475"/>
              <a:gd name="T12" fmla="*/ 2147483646 w 305"/>
              <a:gd name="T13" fmla="*/ 2147483646 h 475"/>
              <a:gd name="T14" fmla="*/ 2147483646 w 305"/>
              <a:gd name="T15" fmla="*/ 2147483646 h 475"/>
              <a:gd name="T16" fmla="*/ 2147483646 w 305"/>
              <a:gd name="T17" fmla="*/ 2147483646 h 475"/>
              <a:gd name="T18" fmla="*/ 2147483646 w 305"/>
              <a:gd name="T19" fmla="*/ 2147483646 h 475"/>
              <a:gd name="T20" fmla="*/ 2147483646 w 305"/>
              <a:gd name="T21" fmla="*/ 2147483646 h 475"/>
              <a:gd name="T22" fmla="*/ 2147483646 w 305"/>
              <a:gd name="T23" fmla="*/ 2147483646 h 475"/>
              <a:gd name="T24" fmla="*/ 2147483646 w 305"/>
              <a:gd name="T25" fmla="*/ 2147483646 h 475"/>
              <a:gd name="T26" fmla="*/ 2147483646 w 305"/>
              <a:gd name="T27" fmla="*/ 2147483646 h 475"/>
              <a:gd name="T28" fmla="*/ 2147483646 w 305"/>
              <a:gd name="T29" fmla="*/ 2147483646 h 475"/>
              <a:gd name="T30" fmla="*/ 2147483646 w 305"/>
              <a:gd name="T31" fmla="*/ 2147483646 h 475"/>
              <a:gd name="T32" fmla="*/ 2147483646 w 305"/>
              <a:gd name="T33" fmla="*/ 2147483646 h 475"/>
              <a:gd name="T34" fmla="*/ 2147483646 w 305"/>
              <a:gd name="T35" fmla="*/ 2147483646 h 475"/>
              <a:gd name="T36" fmla="*/ 2147483646 w 305"/>
              <a:gd name="T37" fmla="*/ 2147483646 h 475"/>
              <a:gd name="T38" fmla="*/ 2147483646 w 305"/>
              <a:gd name="T39" fmla="*/ 0 h 475"/>
              <a:gd name="T40" fmla="*/ 2147483646 w 305"/>
              <a:gd name="T41" fmla="*/ 2147483646 h 475"/>
              <a:gd name="T42" fmla="*/ 2147483646 w 305"/>
              <a:gd name="T43" fmla="*/ 2147483646 h 475"/>
              <a:gd name="T44" fmla="*/ 2147483646 w 305"/>
              <a:gd name="T45" fmla="*/ 2147483646 h 475"/>
              <a:gd name="T46" fmla="*/ 2147483646 w 305"/>
              <a:gd name="T47" fmla="*/ 2147483646 h 475"/>
              <a:gd name="T48" fmla="*/ 2147483646 w 305"/>
              <a:gd name="T49" fmla="*/ 2147483646 h 475"/>
              <a:gd name="T50" fmla="*/ 2147483646 w 305"/>
              <a:gd name="T51" fmla="*/ 2147483646 h 475"/>
              <a:gd name="T52" fmla="*/ 2147483646 w 305"/>
              <a:gd name="T53" fmla="*/ 2147483646 h 475"/>
              <a:gd name="T54" fmla="*/ 2147483646 w 305"/>
              <a:gd name="T55" fmla="*/ 2147483646 h 475"/>
              <a:gd name="T56" fmla="*/ 2147483646 w 305"/>
              <a:gd name="T57" fmla="*/ 2147483646 h 475"/>
              <a:gd name="T58" fmla="*/ 2147483646 w 305"/>
              <a:gd name="T59" fmla="*/ 2147483646 h 475"/>
              <a:gd name="T60" fmla="*/ 0 w 305"/>
              <a:gd name="T61" fmla="*/ 2147483646 h 475"/>
              <a:gd name="T62" fmla="*/ 0 w 305"/>
              <a:gd name="T63" fmla="*/ 2147483646 h 4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5" h="475">
                <a:moveTo>
                  <a:pt x="0" y="344"/>
                </a:moveTo>
                <a:lnTo>
                  <a:pt x="57" y="337"/>
                </a:lnTo>
                <a:cubicBezTo>
                  <a:pt x="64" y="369"/>
                  <a:pt x="75" y="392"/>
                  <a:pt x="91" y="407"/>
                </a:cubicBezTo>
                <a:cubicBezTo>
                  <a:pt x="106" y="421"/>
                  <a:pt x="126" y="428"/>
                  <a:pt x="148" y="428"/>
                </a:cubicBezTo>
                <a:cubicBezTo>
                  <a:pt x="175" y="428"/>
                  <a:pt x="198" y="419"/>
                  <a:pt x="216" y="400"/>
                </a:cubicBezTo>
                <a:cubicBezTo>
                  <a:pt x="235" y="382"/>
                  <a:pt x="244" y="359"/>
                  <a:pt x="244" y="331"/>
                </a:cubicBezTo>
                <a:cubicBezTo>
                  <a:pt x="244" y="305"/>
                  <a:pt x="236" y="283"/>
                  <a:pt x="218" y="266"/>
                </a:cubicBezTo>
                <a:cubicBezTo>
                  <a:pt x="201" y="249"/>
                  <a:pt x="179" y="241"/>
                  <a:pt x="153" y="241"/>
                </a:cubicBezTo>
                <a:cubicBezTo>
                  <a:pt x="142" y="241"/>
                  <a:pt x="129" y="243"/>
                  <a:pt x="113" y="247"/>
                </a:cubicBezTo>
                <a:lnTo>
                  <a:pt x="119" y="197"/>
                </a:lnTo>
                <a:cubicBezTo>
                  <a:pt x="123" y="197"/>
                  <a:pt x="126" y="197"/>
                  <a:pt x="128" y="197"/>
                </a:cubicBezTo>
                <a:cubicBezTo>
                  <a:pt x="153" y="197"/>
                  <a:pt x="174" y="191"/>
                  <a:pt x="194" y="178"/>
                </a:cubicBezTo>
                <a:cubicBezTo>
                  <a:pt x="213" y="166"/>
                  <a:pt x="223" y="146"/>
                  <a:pt x="223" y="120"/>
                </a:cubicBezTo>
                <a:cubicBezTo>
                  <a:pt x="223" y="99"/>
                  <a:pt x="216" y="81"/>
                  <a:pt x="202" y="68"/>
                </a:cubicBezTo>
                <a:cubicBezTo>
                  <a:pt x="188" y="54"/>
                  <a:pt x="169" y="47"/>
                  <a:pt x="147" y="47"/>
                </a:cubicBezTo>
                <a:cubicBezTo>
                  <a:pt x="125" y="47"/>
                  <a:pt x="106" y="54"/>
                  <a:pt x="91" y="68"/>
                </a:cubicBezTo>
                <a:cubicBezTo>
                  <a:pt x="77" y="82"/>
                  <a:pt x="67" y="103"/>
                  <a:pt x="63" y="131"/>
                </a:cubicBezTo>
                <a:lnTo>
                  <a:pt x="6" y="121"/>
                </a:lnTo>
                <a:cubicBezTo>
                  <a:pt x="13" y="82"/>
                  <a:pt x="29" y="53"/>
                  <a:pt x="53" y="32"/>
                </a:cubicBezTo>
                <a:cubicBezTo>
                  <a:pt x="78" y="11"/>
                  <a:pt x="109" y="0"/>
                  <a:pt x="146" y="0"/>
                </a:cubicBezTo>
                <a:cubicBezTo>
                  <a:pt x="171" y="0"/>
                  <a:pt x="194" y="5"/>
                  <a:pt x="216" y="16"/>
                </a:cubicBezTo>
                <a:cubicBezTo>
                  <a:pt x="237" y="27"/>
                  <a:pt x="254" y="42"/>
                  <a:pt x="265" y="61"/>
                </a:cubicBezTo>
                <a:cubicBezTo>
                  <a:pt x="276" y="80"/>
                  <a:pt x="282" y="100"/>
                  <a:pt x="282" y="121"/>
                </a:cubicBezTo>
                <a:cubicBezTo>
                  <a:pt x="282" y="141"/>
                  <a:pt x="276" y="159"/>
                  <a:pt x="266" y="176"/>
                </a:cubicBezTo>
                <a:cubicBezTo>
                  <a:pt x="255" y="192"/>
                  <a:pt x="239" y="205"/>
                  <a:pt x="218" y="215"/>
                </a:cubicBezTo>
                <a:cubicBezTo>
                  <a:pt x="245" y="222"/>
                  <a:pt x="267" y="235"/>
                  <a:pt x="282" y="255"/>
                </a:cubicBezTo>
                <a:cubicBezTo>
                  <a:pt x="297" y="275"/>
                  <a:pt x="305" y="300"/>
                  <a:pt x="305" y="330"/>
                </a:cubicBezTo>
                <a:cubicBezTo>
                  <a:pt x="305" y="370"/>
                  <a:pt x="290" y="405"/>
                  <a:pt x="260" y="433"/>
                </a:cubicBezTo>
                <a:cubicBezTo>
                  <a:pt x="231" y="461"/>
                  <a:pt x="193" y="475"/>
                  <a:pt x="148" y="475"/>
                </a:cubicBezTo>
                <a:cubicBezTo>
                  <a:pt x="107" y="475"/>
                  <a:pt x="73" y="463"/>
                  <a:pt x="46" y="439"/>
                </a:cubicBezTo>
                <a:cubicBezTo>
                  <a:pt x="19" y="415"/>
                  <a:pt x="4" y="383"/>
                  <a:pt x="0" y="34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F87BA784-B5A3-4A4C-9C8F-6B248C9933B9}"/>
              </a:ext>
            </a:extLst>
          </p:cNvPr>
          <p:cNvSpPr txBox="1">
            <a:spLocks/>
          </p:cNvSpPr>
          <p:nvPr/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>
                <a:solidFill>
                  <a:srgbClr val="002060"/>
                </a:solidFill>
              </a:rPr>
              <a:t> </a:t>
            </a:r>
            <a:r>
              <a:rPr lang="fr-FR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17</a:t>
            </a:fld>
            <a:endParaRPr lang="fr-FR" sz="12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421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F3642690-2573-43F3-8E59-703FE355BC48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204FF1E6-495D-4D54-9045-160E43A0F26E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28580" y="1236481"/>
            <a:ext cx="11125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Régime rationalisé et professionnalisé, fondé sur des critères économiques homogènes, la rotation des mandats, la dualité et le renforcement de l’indépendance des commissaires aux comptes (CAC).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18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31" name="Google Shape;367;p22">
            <a:extLst>
              <a:ext uri="{FF2B5EF4-FFF2-40B4-BE49-F238E27FC236}">
                <a16:creationId xmlns:a16="http://schemas.microsoft.com/office/drawing/2014/main" id="{69CF257A-47AC-4557-81AD-43DF66D8A5E1}"/>
              </a:ext>
            </a:extLst>
          </p:cNvPr>
          <p:cNvGrpSpPr/>
          <p:nvPr/>
        </p:nvGrpSpPr>
        <p:grpSpPr>
          <a:xfrm>
            <a:off x="4509064" y="3072709"/>
            <a:ext cx="205114" cy="284232"/>
            <a:chOff x="5377363" y="1516169"/>
            <a:chExt cx="257357" cy="356627"/>
          </a:xfrm>
        </p:grpSpPr>
        <p:sp>
          <p:nvSpPr>
            <p:cNvPr id="32" name="Google Shape;368;p22">
              <a:extLst>
                <a:ext uri="{FF2B5EF4-FFF2-40B4-BE49-F238E27FC236}">
                  <a16:creationId xmlns:a16="http://schemas.microsoft.com/office/drawing/2014/main" id="{3D833BBD-DFB5-4E80-9C8B-579AF7F3FF56}"/>
                </a:ext>
              </a:extLst>
            </p:cNvPr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9;p22">
              <a:extLst>
                <a:ext uri="{FF2B5EF4-FFF2-40B4-BE49-F238E27FC236}">
                  <a16:creationId xmlns:a16="http://schemas.microsoft.com/office/drawing/2014/main" id="{0658A474-408F-43FC-BD5D-47C9A523C8EA}"/>
                </a:ext>
              </a:extLst>
            </p:cNvPr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0;p22">
              <a:extLst>
                <a:ext uri="{FF2B5EF4-FFF2-40B4-BE49-F238E27FC236}">
                  <a16:creationId xmlns:a16="http://schemas.microsoft.com/office/drawing/2014/main" id="{5FBD6BFD-CB19-443D-8C8F-E2FB999ADEB5}"/>
                </a:ext>
              </a:extLst>
            </p:cNvPr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1;p22">
              <a:extLst>
                <a:ext uri="{FF2B5EF4-FFF2-40B4-BE49-F238E27FC236}">
                  <a16:creationId xmlns:a16="http://schemas.microsoft.com/office/drawing/2014/main" id="{B10A1ECB-6649-4266-825E-197356200C95}"/>
                </a:ext>
              </a:extLst>
            </p:cNvPr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2;p22">
              <a:extLst>
                <a:ext uri="{FF2B5EF4-FFF2-40B4-BE49-F238E27FC236}">
                  <a16:creationId xmlns:a16="http://schemas.microsoft.com/office/drawing/2014/main" id="{D86DC9F9-0CDF-46B7-885C-6B9332A5D3E2}"/>
                </a:ext>
              </a:extLst>
            </p:cNvPr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3;p22">
              <a:extLst>
                <a:ext uri="{FF2B5EF4-FFF2-40B4-BE49-F238E27FC236}">
                  <a16:creationId xmlns:a16="http://schemas.microsoft.com/office/drawing/2014/main" id="{3E426F89-1C02-45A4-B8B6-34F87DE57272}"/>
                </a:ext>
              </a:extLst>
            </p:cNvPr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4;p22">
              <a:extLst>
                <a:ext uri="{FF2B5EF4-FFF2-40B4-BE49-F238E27FC236}">
                  <a16:creationId xmlns:a16="http://schemas.microsoft.com/office/drawing/2014/main" id="{CDA4E7F8-B969-445B-BC37-94AA6E83AEC9}"/>
                </a:ext>
              </a:extLst>
            </p:cNvPr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5;p22">
              <a:extLst>
                <a:ext uri="{FF2B5EF4-FFF2-40B4-BE49-F238E27FC236}">
                  <a16:creationId xmlns:a16="http://schemas.microsoft.com/office/drawing/2014/main" id="{17B3F283-ABE0-46A3-8596-C247124F5661}"/>
                </a:ext>
              </a:extLst>
            </p:cNvPr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6;p22">
              <a:extLst>
                <a:ext uri="{FF2B5EF4-FFF2-40B4-BE49-F238E27FC236}">
                  <a16:creationId xmlns:a16="http://schemas.microsoft.com/office/drawing/2014/main" id="{9EDAB19A-2716-40F7-9494-EFF71436CEBC}"/>
                </a:ext>
              </a:extLst>
            </p:cNvPr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7;p22">
              <a:extLst>
                <a:ext uri="{FF2B5EF4-FFF2-40B4-BE49-F238E27FC236}">
                  <a16:creationId xmlns:a16="http://schemas.microsoft.com/office/drawing/2014/main" id="{3181296B-F3AF-4811-A1B6-920865721D14}"/>
                </a:ext>
              </a:extLst>
            </p:cNvPr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8;p22">
              <a:extLst>
                <a:ext uri="{FF2B5EF4-FFF2-40B4-BE49-F238E27FC236}">
                  <a16:creationId xmlns:a16="http://schemas.microsoft.com/office/drawing/2014/main" id="{763A878C-3B27-4B51-8E6C-4652B00C232F}"/>
                </a:ext>
              </a:extLst>
            </p:cNvPr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9;p22">
              <a:extLst>
                <a:ext uri="{FF2B5EF4-FFF2-40B4-BE49-F238E27FC236}">
                  <a16:creationId xmlns:a16="http://schemas.microsoft.com/office/drawing/2014/main" id="{BC109F41-2509-4695-BDA9-A440FACF8042}"/>
                </a:ext>
              </a:extLst>
            </p:cNvPr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0;p22">
              <a:extLst>
                <a:ext uri="{FF2B5EF4-FFF2-40B4-BE49-F238E27FC236}">
                  <a16:creationId xmlns:a16="http://schemas.microsoft.com/office/drawing/2014/main" id="{44C11B5F-67DB-4E18-9820-E63F5AB36C84}"/>
                </a:ext>
              </a:extLst>
            </p:cNvPr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1;p22">
              <a:extLst>
                <a:ext uri="{FF2B5EF4-FFF2-40B4-BE49-F238E27FC236}">
                  <a16:creationId xmlns:a16="http://schemas.microsoft.com/office/drawing/2014/main" id="{2FF092BE-C22D-46A0-BC03-AFAF46ADA07E}"/>
                </a:ext>
              </a:extLst>
            </p:cNvPr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2;p22">
              <a:extLst>
                <a:ext uri="{FF2B5EF4-FFF2-40B4-BE49-F238E27FC236}">
                  <a16:creationId xmlns:a16="http://schemas.microsoft.com/office/drawing/2014/main" id="{530C3AE8-63F3-47B2-BC07-B1F4CA072FFB}"/>
                </a:ext>
              </a:extLst>
            </p:cNvPr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3;p22">
              <a:extLst>
                <a:ext uri="{FF2B5EF4-FFF2-40B4-BE49-F238E27FC236}">
                  <a16:creationId xmlns:a16="http://schemas.microsoft.com/office/drawing/2014/main" id="{6F43E3CB-2750-4FDA-AF9D-E3154D4FCDB6}"/>
                </a:ext>
              </a:extLst>
            </p:cNvPr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4;p22">
              <a:extLst>
                <a:ext uri="{FF2B5EF4-FFF2-40B4-BE49-F238E27FC236}">
                  <a16:creationId xmlns:a16="http://schemas.microsoft.com/office/drawing/2014/main" id="{7BDA7CE4-5669-4FB7-90E8-1DB4E84A5F6A}"/>
                </a:ext>
              </a:extLst>
            </p:cNvPr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385;p22">
            <a:extLst>
              <a:ext uri="{FF2B5EF4-FFF2-40B4-BE49-F238E27FC236}">
                <a16:creationId xmlns:a16="http://schemas.microsoft.com/office/drawing/2014/main" id="{F91C603B-1BBF-4985-9091-2E39BC796404}"/>
              </a:ext>
            </a:extLst>
          </p:cNvPr>
          <p:cNvSpPr/>
          <p:nvPr/>
        </p:nvSpPr>
        <p:spPr>
          <a:xfrm>
            <a:off x="4637775" y="1905000"/>
            <a:ext cx="2619600" cy="2619600"/>
          </a:xfrm>
          <a:prstGeom prst="arc">
            <a:avLst>
              <a:gd name="adj1" fmla="val 4295810"/>
              <a:gd name="adj2" fmla="val 8062672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386;p22">
            <a:extLst>
              <a:ext uri="{FF2B5EF4-FFF2-40B4-BE49-F238E27FC236}">
                <a16:creationId xmlns:a16="http://schemas.microsoft.com/office/drawing/2014/main" id="{E6F28051-2D7E-41BF-8B0D-688C3D983925}"/>
              </a:ext>
            </a:extLst>
          </p:cNvPr>
          <p:cNvSpPr/>
          <p:nvPr/>
        </p:nvSpPr>
        <p:spPr>
          <a:xfrm>
            <a:off x="4633800" y="1905025"/>
            <a:ext cx="2619600" cy="2619600"/>
          </a:xfrm>
          <a:prstGeom prst="arc">
            <a:avLst>
              <a:gd name="adj1" fmla="val 13391033"/>
              <a:gd name="adj2" fmla="val 4046495"/>
            </a:avLst>
          </a:prstGeom>
          <a:gradFill>
            <a:gsLst>
              <a:gs pos="0">
                <a:srgbClr val="6C63FF">
                  <a:alpha val="30196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108014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389;p22">
            <a:extLst>
              <a:ext uri="{FF2B5EF4-FFF2-40B4-BE49-F238E27FC236}">
                <a16:creationId xmlns:a16="http://schemas.microsoft.com/office/drawing/2014/main" id="{4F1A30FB-44EB-41B0-A82C-F49828B4D069}"/>
              </a:ext>
            </a:extLst>
          </p:cNvPr>
          <p:cNvSpPr/>
          <p:nvPr/>
        </p:nvSpPr>
        <p:spPr>
          <a:xfrm>
            <a:off x="4889213" y="2269800"/>
            <a:ext cx="137100" cy="137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390;p22">
            <a:extLst>
              <a:ext uri="{FF2B5EF4-FFF2-40B4-BE49-F238E27FC236}">
                <a16:creationId xmlns:a16="http://schemas.microsoft.com/office/drawing/2014/main" id="{8F9826AF-B9F3-4C9E-8CD1-48D234076213}"/>
              </a:ext>
            </a:extLst>
          </p:cNvPr>
          <p:cNvSpPr/>
          <p:nvPr/>
        </p:nvSpPr>
        <p:spPr>
          <a:xfrm>
            <a:off x="6860888" y="2269800"/>
            <a:ext cx="137100" cy="137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391;p22">
            <a:extLst>
              <a:ext uri="{FF2B5EF4-FFF2-40B4-BE49-F238E27FC236}">
                <a16:creationId xmlns:a16="http://schemas.microsoft.com/office/drawing/2014/main" id="{BDE2B3BD-D219-470C-8D76-3F2B671999E9}"/>
              </a:ext>
            </a:extLst>
          </p:cNvPr>
          <p:cNvSpPr/>
          <p:nvPr/>
        </p:nvSpPr>
        <p:spPr>
          <a:xfrm>
            <a:off x="4889213" y="4022750"/>
            <a:ext cx="137100" cy="137100"/>
          </a:xfrm>
          <a:prstGeom prst="ellipse">
            <a:avLst/>
          </a:prstGeom>
          <a:solidFill>
            <a:srgbClr val="B31E3A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392;p22">
            <a:extLst>
              <a:ext uri="{FF2B5EF4-FFF2-40B4-BE49-F238E27FC236}">
                <a16:creationId xmlns:a16="http://schemas.microsoft.com/office/drawing/2014/main" id="{F9CBE392-7E72-4FC3-9FF9-41D77C4F8CD2}"/>
              </a:ext>
            </a:extLst>
          </p:cNvPr>
          <p:cNvSpPr/>
          <p:nvPr/>
        </p:nvSpPr>
        <p:spPr>
          <a:xfrm>
            <a:off x="6860888" y="4022750"/>
            <a:ext cx="137100" cy="1371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393;p22">
            <a:extLst>
              <a:ext uri="{FF2B5EF4-FFF2-40B4-BE49-F238E27FC236}">
                <a16:creationId xmlns:a16="http://schemas.microsoft.com/office/drawing/2014/main" id="{3F0D0598-5C2B-4857-A613-AADC82BFE59C}"/>
              </a:ext>
            </a:extLst>
          </p:cNvPr>
          <p:cNvSpPr txBox="1"/>
          <p:nvPr/>
        </p:nvSpPr>
        <p:spPr>
          <a:xfrm>
            <a:off x="5201375" y="2900725"/>
            <a:ext cx="1680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70C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Loi n° 2005-96 du 18/10/2005 portant LSRF </a:t>
            </a:r>
            <a:endParaRPr sz="1600" b="1" dirty="0">
              <a:solidFill>
                <a:srgbClr val="0070C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394;p22">
            <a:extLst>
              <a:ext uri="{FF2B5EF4-FFF2-40B4-BE49-F238E27FC236}">
                <a16:creationId xmlns:a16="http://schemas.microsoft.com/office/drawing/2014/main" id="{B12E9D98-A268-410D-ABE9-6BBF8056FF01}"/>
              </a:ext>
            </a:extLst>
          </p:cNvPr>
          <p:cNvSpPr txBox="1"/>
          <p:nvPr/>
        </p:nvSpPr>
        <p:spPr>
          <a:xfrm>
            <a:off x="990600" y="2148875"/>
            <a:ext cx="2397275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Nomination obligatoire d’un CAC</a:t>
            </a:r>
            <a:endParaRPr sz="1600" dirty="0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395;p22">
            <a:extLst>
              <a:ext uri="{FF2B5EF4-FFF2-40B4-BE49-F238E27FC236}">
                <a16:creationId xmlns:a16="http://schemas.microsoft.com/office/drawing/2014/main" id="{CA82FC33-E2C0-4058-AC09-F356CC2A82D7}"/>
              </a:ext>
            </a:extLst>
          </p:cNvPr>
          <p:cNvSpPr txBox="1"/>
          <p:nvPr/>
        </p:nvSpPr>
        <p:spPr>
          <a:xfrm>
            <a:off x="1194110" y="2460931"/>
            <a:ext cx="2962853" cy="11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Nomination obligatoire à raison de la forme juridique (SA et SCA)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Nomination obligatoire à raison d’un franchissement de seuils</a:t>
            </a:r>
            <a:endParaRPr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396;p22">
            <a:extLst>
              <a:ext uri="{FF2B5EF4-FFF2-40B4-BE49-F238E27FC236}">
                <a16:creationId xmlns:a16="http://schemas.microsoft.com/office/drawing/2014/main" id="{710E2096-138F-450D-B7BC-712456AE31CD}"/>
              </a:ext>
            </a:extLst>
          </p:cNvPr>
          <p:cNvSpPr txBox="1"/>
          <p:nvPr/>
        </p:nvSpPr>
        <p:spPr>
          <a:xfrm flipH="1">
            <a:off x="4339600" y="2148875"/>
            <a:ext cx="476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70C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01.</a:t>
            </a:r>
            <a:endParaRPr sz="1200" dirty="0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397;p22">
            <a:extLst>
              <a:ext uri="{FF2B5EF4-FFF2-40B4-BE49-F238E27FC236}">
                <a16:creationId xmlns:a16="http://schemas.microsoft.com/office/drawing/2014/main" id="{AC9070D3-4373-41BB-9786-171283FD074A}"/>
              </a:ext>
            </a:extLst>
          </p:cNvPr>
          <p:cNvSpPr/>
          <p:nvPr/>
        </p:nvSpPr>
        <p:spPr>
          <a:xfrm rot="5400000">
            <a:off x="4709663" y="3146275"/>
            <a:ext cx="496200" cy="137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4" name="Google Shape;398;p22">
            <a:extLst>
              <a:ext uri="{FF2B5EF4-FFF2-40B4-BE49-F238E27FC236}">
                <a16:creationId xmlns:a16="http://schemas.microsoft.com/office/drawing/2014/main" id="{E5746CBF-BEF8-4C85-8FAB-1B392B136B9C}"/>
              </a:ext>
            </a:extLst>
          </p:cNvPr>
          <p:cNvCxnSpPr>
            <a:cxnSpLocks/>
            <a:stCxn id="62" idx="3"/>
            <a:endCxn id="60" idx="3"/>
          </p:cNvCxnSpPr>
          <p:nvPr/>
        </p:nvCxnSpPr>
        <p:spPr>
          <a:xfrm flipH="1">
            <a:off x="3387875" y="2338475"/>
            <a:ext cx="9517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7" name="Google Shape;401;p22">
            <a:extLst>
              <a:ext uri="{FF2B5EF4-FFF2-40B4-BE49-F238E27FC236}">
                <a16:creationId xmlns:a16="http://schemas.microsoft.com/office/drawing/2014/main" id="{AAF6F5EF-0DBE-49C2-9339-9421810E40E6}"/>
              </a:ext>
            </a:extLst>
          </p:cNvPr>
          <p:cNvSpPr txBox="1"/>
          <p:nvPr/>
        </p:nvSpPr>
        <p:spPr>
          <a:xfrm flipH="1">
            <a:off x="4339600" y="3901825"/>
            <a:ext cx="476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kern="0"/>
            </a:defPPr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defRPr>
            </a:lvl1pPr>
          </a:lstStyle>
          <a:p>
            <a:r>
              <a:rPr lang="en" dirty="0">
                <a:sym typeface="Montserrat SemiBold"/>
              </a:rPr>
              <a:t>04.</a:t>
            </a:r>
            <a:endParaRPr dirty="0">
              <a:sym typeface="Montserrat SemiBold"/>
            </a:endParaRPr>
          </a:p>
        </p:txBody>
      </p:sp>
      <p:sp>
        <p:nvSpPr>
          <p:cNvPr id="70" name="Google Shape;404;p22">
            <a:extLst>
              <a:ext uri="{FF2B5EF4-FFF2-40B4-BE49-F238E27FC236}">
                <a16:creationId xmlns:a16="http://schemas.microsoft.com/office/drawing/2014/main" id="{F58BE5F5-94D0-43E3-98F7-A3286EC06C19}"/>
              </a:ext>
            </a:extLst>
          </p:cNvPr>
          <p:cNvSpPr txBox="1"/>
          <p:nvPr/>
        </p:nvSpPr>
        <p:spPr>
          <a:xfrm>
            <a:off x="7079454" y="2148875"/>
            <a:ext cx="476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02.</a:t>
            </a:r>
            <a:endParaRPr sz="1200" dirty="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407;p22">
            <a:extLst>
              <a:ext uri="{FF2B5EF4-FFF2-40B4-BE49-F238E27FC236}">
                <a16:creationId xmlns:a16="http://schemas.microsoft.com/office/drawing/2014/main" id="{EC83F31C-3579-4EFD-9F84-D00CEC6F9C9F}"/>
              </a:ext>
            </a:extLst>
          </p:cNvPr>
          <p:cNvSpPr txBox="1"/>
          <p:nvPr/>
        </p:nvSpPr>
        <p:spPr>
          <a:xfrm>
            <a:off x="7079454" y="3901825"/>
            <a:ext cx="476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B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03.</a:t>
            </a:r>
            <a:endParaRPr sz="1200" dirty="0">
              <a:solidFill>
                <a:srgbClr val="00B05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4" name="Google Shape;408;p22">
            <a:extLst>
              <a:ext uri="{FF2B5EF4-FFF2-40B4-BE49-F238E27FC236}">
                <a16:creationId xmlns:a16="http://schemas.microsoft.com/office/drawing/2014/main" id="{1B510394-7BDF-45E7-932B-C0EB7C3B681D}"/>
              </a:ext>
            </a:extLst>
          </p:cNvPr>
          <p:cNvCxnSpPr>
            <a:cxnSpLocks/>
            <a:stCxn id="70" idx="3"/>
            <a:endCxn id="82" idx="1"/>
          </p:cNvCxnSpPr>
          <p:nvPr/>
        </p:nvCxnSpPr>
        <p:spPr>
          <a:xfrm flipV="1">
            <a:off x="7555554" y="2336792"/>
            <a:ext cx="943771" cy="16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5" name="Google Shape;409;p22">
            <a:extLst>
              <a:ext uri="{FF2B5EF4-FFF2-40B4-BE49-F238E27FC236}">
                <a16:creationId xmlns:a16="http://schemas.microsoft.com/office/drawing/2014/main" id="{3019F42D-4B51-44A6-93C0-9AFF550F2577}"/>
              </a:ext>
            </a:extLst>
          </p:cNvPr>
          <p:cNvCxnSpPr>
            <a:cxnSpLocks/>
            <a:stCxn id="73" idx="3"/>
            <a:endCxn id="84" idx="1"/>
          </p:cNvCxnSpPr>
          <p:nvPr/>
        </p:nvCxnSpPr>
        <p:spPr>
          <a:xfrm flipV="1">
            <a:off x="7555554" y="4091300"/>
            <a:ext cx="959595" cy="1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6" name="Google Shape;410;p22">
            <a:extLst>
              <a:ext uri="{FF2B5EF4-FFF2-40B4-BE49-F238E27FC236}">
                <a16:creationId xmlns:a16="http://schemas.microsoft.com/office/drawing/2014/main" id="{C74848EE-97D1-417B-98DF-3D9B640FB61D}"/>
              </a:ext>
            </a:extLst>
          </p:cNvPr>
          <p:cNvCxnSpPr>
            <a:cxnSpLocks/>
            <a:stCxn id="67" idx="3"/>
            <a:endCxn id="80" idx="3"/>
          </p:cNvCxnSpPr>
          <p:nvPr/>
        </p:nvCxnSpPr>
        <p:spPr>
          <a:xfrm flipH="1" flipV="1">
            <a:off x="3394430" y="4091300"/>
            <a:ext cx="945170" cy="1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7" name="Google Shape;411;p22">
            <a:extLst>
              <a:ext uri="{FF2B5EF4-FFF2-40B4-BE49-F238E27FC236}">
                <a16:creationId xmlns:a16="http://schemas.microsoft.com/office/drawing/2014/main" id="{2D3440B9-1F80-4ED5-A183-A98D509E9CC6}"/>
              </a:ext>
            </a:extLst>
          </p:cNvPr>
          <p:cNvSpPr/>
          <p:nvPr/>
        </p:nvSpPr>
        <p:spPr>
          <a:xfrm>
            <a:off x="6340607" y="4364668"/>
            <a:ext cx="137100" cy="1371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394;p22">
            <a:extLst>
              <a:ext uri="{FF2B5EF4-FFF2-40B4-BE49-F238E27FC236}">
                <a16:creationId xmlns:a16="http://schemas.microsoft.com/office/drawing/2014/main" id="{E834408F-8A95-48A1-AA87-E27BF94753E3}"/>
              </a:ext>
            </a:extLst>
          </p:cNvPr>
          <p:cNvSpPr txBox="1"/>
          <p:nvPr/>
        </p:nvSpPr>
        <p:spPr>
          <a:xfrm>
            <a:off x="997155" y="3901700"/>
            <a:ext cx="2397275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B31E3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Information de la BCT et du CMF</a:t>
            </a:r>
            <a:endParaRPr sz="1600" dirty="0">
              <a:solidFill>
                <a:srgbClr val="B31E3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395;p22">
            <a:extLst>
              <a:ext uri="{FF2B5EF4-FFF2-40B4-BE49-F238E27FC236}">
                <a16:creationId xmlns:a16="http://schemas.microsoft.com/office/drawing/2014/main" id="{8E676A92-0B6C-4D58-AE8A-06B760DE246F}"/>
              </a:ext>
            </a:extLst>
          </p:cNvPr>
          <p:cNvSpPr txBox="1"/>
          <p:nvPr/>
        </p:nvSpPr>
        <p:spPr>
          <a:xfrm>
            <a:off x="1214218" y="4255480"/>
            <a:ext cx="3294546" cy="158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Communication de tout rapport destiné à l’AG pour les SFAPE et certaines entités de taille importante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Notification, au CMF, de tout fait de nature à mettre en péril les intérêts d’une SFAPE ou des porteurs de ses titres.</a:t>
            </a:r>
            <a:endParaRPr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394;p22">
            <a:extLst>
              <a:ext uri="{FF2B5EF4-FFF2-40B4-BE49-F238E27FC236}">
                <a16:creationId xmlns:a16="http://schemas.microsoft.com/office/drawing/2014/main" id="{29CF80F4-60AD-49C8-9B9A-81A64B91ED1F}"/>
              </a:ext>
            </a:extLst>
          </p:cNvPr>
          <p:cNvSpPr txBox="1"/>
          <p:nvPr/>
        </p:nvSpPr>
        <p:spPr>
          <a:xfrm>
            <a:off x="8499325" y="2147192"/>
            <a:ext cx="2397275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 rtl="0"/>
            <a:r>
              <a:rPr lang="fr-FR" sz="1600" dirty="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Co-CAC avec collégialité limitée</a:t>
            </a:r>
          </a:p>
        </p:txBody>
      </p:sp>
      <p:sp>
        <p:nvSpPr>
          <p:cNvPr id="83" name="Google Shape;395;p22">
            <a:extLst>
              <a:ext uri="{FF2B5EF4-FFF2-40B4-BE49-F238E27FC236}">
                <a16:creationId xmlns:a16="http://schemas.microsoft.com/office/drawing/2014/main" id="{E7306CC1-2A03-48E9-896E-3201A032A6D8}"/>
              </a:ext>
            </a:extLst>
          </p:cNvPr>
          <p:cNvSpPr txBox="1"/>
          <p:nvPr/>
        </p:nvSpPr>
        <p:spPr>
          <a:xfrm>
            <a:off x="8737910" y="2469339"/>
            <a:ext cx="2844490" cy="11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Entités faisant APE en raison de la nature de leur activité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Entités de taille importante</a:t>
            </a:r>
          </a:p>
        </p:txBody>
      </p:sp>
      <p:sp>
        <p:nvSpPr>
          <p:cNvPr id="84" name="Google Shape;394;p22">
            <a:extLst>
              <a:ext uri="{FF2B5EF4-FFF2-40B4-BE49-F238E27FC236}">
                <a16:creationId xmlns:a16="http://schemas.microsoft.com/office/drawing/2014/main" id="{5F507A56-A058-4CF0-853B-D7702A22E747}"/>
              </a:ext>
            </a:extLst>
          </p:cNvPr>
          <p:cNvSpPr txBox="1"/>
          <p:nvPr/>
        </p:nvSpPr>
        <p:spPr>
          <a:xfrm>
            <a:off x="8515149" y="3901700"/>
            <a:ext cx="26196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B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Indépendance du CAC</a:t>
            </a:r>
          </a:p>
        </p:txBody>
      </p:sp>
      <p:sp>
        <p:nvSpPr>
          <p:cNvPr id="85" name="Google Shape;395;p22">
            <a:extLst>
              <a:ext uri="{FF2B5EF4-FFF2-40B4-BE49-F238E27FC236}">
                <a16:creationId xmlns:a16="http://schemas.microsoft.com/office/drawing/2014/main" id="{934B5CB9-3855-4BF2-A7B6-ABDE23BE5032}"/>
              </a:ext>
            </a:extLst>
          </p:cNvPr>
          <p:cNvSpPr txBox="1"/>
          <p:nvPr/>
        </p:nvSpPr>
        <p:spPr>
          <a:xfrm>
            <a:off x="8720120" y="4232977"/>
            <a:ext cx="2844190" cy="118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Rotation des CAC PP membres de l’OECT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72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72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Rotation des CAC PM membres de l’OECT </a:t>
            </a:r>
          </a:p>
        </p:txBody>
      </p:sp>
      <p:cxnSp>
        <p:nvCxnSpPr>
          <p:cNvPr id="86" name="Google Shape;410;p22">
            <a:extLst>
              <a:ext uri="{FF2B5EF4-FFF2-40B4-BE49-F238E27FC236}">
                <a16:creationId xmlns:a16="http://schemas.microsoft.com/office/drawing/2014/main" id="{FE17C295-B975-4DBD-8417-D1B60C989D6C}"/>
              </a:ext>
            </a:extLst>
          </p:cNvPr>
          <p:cNvCxnSpPr>
            <a:cxnSpLocks/>
            <a:stCxn id="77" idx="4"/>
            <a:endCxn id="87" idx="0"/>
          </p:cNvCxnSpPr>
          <p:nvPr/>
        </p:nvCxnSpPr>
        <p:spPr>
          <a:xfrm>
            <a:off x="6409157" y="4501768"/>
            <a:ext cx="0" cy="32124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7" name="Google Shape;394;p22">
            <a:extLst>
              <a:ext uri="{FF2B5EF4-FFF2-40B4-BE49-F238E27FC236}">
                <a16:creationId xmlns:a16="http://schemas.microsoft.com/office/drawing/2014/main" id="{0CF7EA11-2365-4869-9E71-788066B15ABD}"/>
              </a:ext>
            </a:extLst>
          </p:cNvPr>
          <p:cNvSpPr txBox="1"/>
          <p:nvPr/>
        </p:nvSpPr>
        <p:spPr>
          <a:xfrm>
            <a:off x="5227619" y="4823016"/>
            <a:ext cx="2363076" cy="79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accent6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Evaluation générale du contrôle interne dans les SFAPE</a:t>
            </a:r>
            <a:endParaRPr sz="1600" i="1" dirty="0">
              <a:solidFill>
                <a:schemeClr val="accent6">
                  <a:lumMod val="7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395;p22">
            <a:extLst>
              <a:ext uri="{FF2B5EF4-FFF2-40B4-BE49-F238E27FC236}">
                <a16:creationId xmlns:a16="http://schemas.microsoft.com/office/drawing/2014/main" id="{275D65B9-B52B-42D0-8146-9D2FB2586B2A}"/>
              </a:ext>
            </a:extLst>
          </p:cNvPr>
          <p:cNvSpPr txBox="1"/>
          <p:nvPr/>
        </p:nvSpPr>
        <p:spPr>
          <a:xfrm>
            <a:off x="5055856" y="5520300"/>
            <a:ext cx="2844190" cy="106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E11F1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le rapport général sur les états financiers individuels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E11F1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E11F1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le rapport d’audit des états financiers consolidés </a:t>
            </a:r>
            <a:endParaRPr sz="1200" dirty="0">
              <a:solidFill>
                <a:srgbClr val="E11F1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32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 animBg="1"/>
      <p:bldP spid="67" grpId="0"/>
      <p:bldP spid="70" grpId="0"/>
      <p:bldP spid="73" grpId="0"/>
      <p:bldP spid="77" grpId="0" animBg="1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71600"/>
            <a:ext cx="7507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070C0"/>
                </a:solidFill>
                <a:latin typeface="+mj-lt"/>
              </a:rPr>
              <a:t>Nomination obligatoire d’un CAC à raison d’un franchissement de seuils 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19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6" name="Shape 2">
            <a:extLst>
              <a:ext uri="{FF2B5EF4-FFF2-40B4-BE49-F238E27FC236}">
                <a16:creationId xmlns:a16="http://schemas.microsoft.com/office/drawing/2014/main" id="{C609F8B0-0E49-4754-969D-A47CE4AC71ED}"/>
              </a:ext>
            </a:extLst>
          </p:cNvPr>
          <p:cNvSpPr/>
          <p:nvPr/>
        </p:nvSpPr>
        <p:spPr>
          <a:xfrm>
            <a:off x="1676400" y="5259680"/>
            <a:ext cx="8227323" cy="0"/>
          </a:xfrm>
          <a:custGeom>
            <a:avLst/>
            <a:gdLst/>
            <a:ahLst/>
            <a:cxnLst/>
            <a:rect l="l" t="t" r="r" b="b"/>
            <a:pathLst>
              <a:path w="8227323">
                <a:moveTo>
                  <a:pt x="0" y="0"/>
                </a:moveTo>
                <a:lnTo>
                  <a:pt x="8227323" y="0"/>
                </a:lnTo>
              </a:path>
            </a:pathLst>
          </a:custGeom>
          <a:noFill/>
          <a:ln w="19050">
            <a:solidFill>
              <a:srgbClr val="0F6FC6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LID4096"/>
          </a:p>
        </p:txBody>
      </p:sp>
      <p:sp>
        <p:nvSpPr>
          <p:cNvPr id="68" name="Shape 3">
            <a:extLst>
              <a:ext uri="{FF2B5EF4-FFF2-40B4-BE49-F238E27FC236}">
                <a16:creationId xmlns:a16="http://schemas.microsoft.com/office/drawing/2014/main" id="{77344597-E870-4094-8AFE-4BEC7070D2CE}"/>
              </a:ext>
            </a:extLst>
          </p:cNvPr>
          <p:cNvSpPr/>
          <p:nvPr/>
        </p:nvSpPr>
        <p:spPr>
          <a:xfrm>
            <a:off x="2865120" y="516682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69" name="Text 4">
            <a:extLst>
              <a:ext uri="{FF2B5EF4-FFF2-40B4-BE49-F238E27FC236}">
                <a16:creationId xmlns:a16="http://schemas.microsoft.com/office/drawing/2014/main" id="{7DFDEB66-85F8-4804-9498-6440C6AED7C9}"/>
              </a:ext>
            </a:extLst>
          </p:cNvPr>
          <p:cNvSpPr/>
          <p:nvPr/>
        </p:nvSpPr>
        <p:spPr>
          <a:xfrm>
            <a:off x="2750165" y="5409790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fr-FR" sz="1500"/>
          </a:p>
        </p:txBody>
      </p:sp>
      <p:sp>
        <p:nvSpPr>
          <p:cNvPr id="71" name="Text 5">
            <a:extLst>
              <a:ext uri="{FF2B5EF4-FFF2-40B4-BE49-F238E27FC236}">
                <a16:creationId xmlns:a16="http://schemas.microsoft.com/office/drawing/2014/main" id="{33D7D6D0-32E2-49F9-9238-C2B820CEDC72}"/>
              </a:ext>
            </a:extLst>
          </p:cNvPr>
          <p:cNvSpPr/>
          <p:nvPr/>
        </p:nvSpPr>
        <p:spPr>
          <a:xfrm>
            <a:off x="1722611" y="4140631"/>
            <a:ext cx="2507577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du Bilan: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mDT 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72" name="Text 6">
            <a:extLst>
              <a:ext uri="{FF2B5EF4-FFF2-40B4-BE49-F238E27FC236}">
                <a16:creationId xmlns:a16="http://schemas.microsoft.com/office/drawing/2014/main" id="{BED2E7CB-879B-4245-BE73-4D67D77C7156}"/>
              </a:ext>
            </a:extLst>
          </p:cNvPr>
          <p:cNvSpPr/>
          <p:nvPr/>
        </p:nvSpPr>
        <p:spPr>
          <a:xfrm>
            <a:off x="1722611" y="4515535"/>
            <a:ext cx="3657600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brut du bilan sans déduction des amortissements et des provisions</a:t>
            </a:r>
            <a:endParaRPr lang="fr-FR" sz="1500" dirty="0"/>
          </a:p>
        </p:txBody>
      </p:sp>
      <p:sp>
        <p:nvSpPr>
          <p:cNvPr id="78" name="Shape 7">
            <a:extLst>
              <a:ext uri="{FF2B5EF4-FFF2-40B4-BE49-F238E27FC236}">
                <a16:creationId xmlns:a16="http://schemas.microsoft.com/office/drawing/2014/main" id="{8952B8E5-4595-440B-921D-F1DF840C1DE6}"/>
              </a:ext>
            </a:extLst>
          </p:cNvPr>
          <p:cNvSpPr/>
          <p:nvPr/>
        </p:nvSpPr>
        <p:spPr>
          <a:xfrm>
            <a:off x="5699760" y="516682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79" name="Text 8">
            <a:extLst>
              <a:ext uri="{FF2B5EF4-FFF2-40B4-BE49-F238E27FC236}">
                <a16:creationId xmlns:a16="http://schemas.microsoft.com/office/drawing/2014/main" id="{1787A129-BB7C-4290-96AE-DC435639F591}"/>
              </a:ext>
            </a:extLst>
          </p:cNvPr>
          <p:cNvSpPr/>
          <p:nvPr/>
        </p:nvSpPr>
        <p:spPr>
          <a:xfrm>
            <a:off x="5584805" y="4435301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fr-FR" sz="1500"/>
          </a:p>
        </p:txBody>
      </p:sp>
      <p:sp>
        <p:nvSpPr>
          <p:cNvPr id="89" name="Text 9">
            <a:extLst>
              <a:ext uri="{FF2B5EF4-FFF2-40B4-BE49-F238E27FC236}">
                <a16:creationId xmlns:a16="http://schemas.microsoft.com/office/drawing/2014/main" id="{A2235B07-DC5F-4465-8696-4B863C5B4906}"/>
              </a:ext>
            </a:extLst>
          </p:cNvPr>
          <p:cNvSpPr/>
          <p:nvPr/>
        </p:nvSpPr>
        <p:spPr>
          <a:xfrm>
            <a:off x="3925388" y="5582006"/>
            <a:ext cx="3733800" cy="3647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des Produits Hors Taxes: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mDT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90" name="Text 10">
            <a:extLst>
              <a:ext uri="{FF2B5EF4-FFF2-40B4-BE49-F238E27FC236}">
                <a16:creationId xmlns:a16="http://schemas.microsoft.com/office/drawing/2014/main" id="{73E021AF-7E36-45DC-8BA3-A64EC25B1680}"/>
              </a:ext>
            </a:extLst>
          </p:cNvPr>
          <p:cNvSpPr/>
          <p:nvPr/>
        </p:nvSpPr>
        <p:spPr>
          <a:xfrm>
            <a:off x="3988222" y="5947404"/>
            <a:ext cx="3468188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des produits hors taxes, déduction faite de la variation des stocks</a:t>
            </a:r>
            <a:endParaRPr lang="fr-FR" sz="1500" dirty="0"/>
          </a:p>
        </p:txBody>
      </p:sp>
      <p:sp>
        <p:nvSpPr>
          <p:cNvPr id="91" name="Shape 11">
            <a:extLst>
              <a:ext uri="{FF2B5EF4-FFF2-40B4-BE49-F238E27FC236}">
                <a16:creationId xmlns:a16="http://schemas.microsoft.com/office/drawing/2014/main" id="{7382CFE0-A461-4B08-98B0-CFCB14A451D6}"/>
              </a:ext>
            </a:extLst>
          </p:cNvPr>
          <p:cNvSpPr/>
          <p:nvPr/>
        </p:nvSpPr>
        <p:spPr>
          <a:xfrm>
            <a:off x="8534400" y="5166821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92" name="Text 12">
            <a:extLst>
              <a:ext uri="{FF2B5EF4-FFF2-40B4-BE49-F238E27FC236}">
                <a16:creationId xmlns:a16="http://schemas.microsoft.com/office/drawing/2014/main" id="{18D44844-ADE3-4985-BA54-8406C465F8AA}"/>
              </a:ext>
            </a:extLst>
          </p:cNvPr>
          <p:cNvSpPr/>
          <p:nvPr/>
        </p:nvSpPr>
        <p:spPr>
          <a:xfrm>
            <a:off x="8419445" y="5409790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fr-FR" sz="1500"/>
          </a:p>
        </p:txBody>
      </p:sp>
      <p:sp>
        <p:nvSpPr>
          <p:cNvPr id="93" name="Text 13">
            <a:extLst>
              <a:ext uri="{FF2B5EF4-FFF2-40B4-BE49-F238E27FC236}">
                <a16:creationId xmlns:a16="http://schemas.microsoft.com/office/drawing/2014/main" id="{89A59CE6-D8C8-4C00-BE41-D6FF7DD66CD8}"/>
              </a:ext>
            </a:extLst>
          </p:cNvPr>
          <p:cNvSpPr/>
          <p:nvPr/>
        </p:nvSpPr>
        <p:spPr>
          <a:xfrm>
            <a:off x="7430588" y="4210706"/>
            <a:ext cx="36576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Nombre moyen des Employés: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94" name="Text 14">
            <a:extLst>
              <a:ext uri="{FF2B5EF4-FFF2-40B4-BE49-F238E27FC236}">
                <a16:creationId xmlns:a16="http://schemas.microsoft.com/office/drawing/2014/main" id="{F8A4BDDB-F44B-4937-9AC4-7ED89FE1C2C5}"/>
              </a:ext>
            </a:extLst>
          </p:cNvPr>
          <p:cNvSpPr/>
          <p:nvPr/>
        </p:nvSpPr>
        <p:spPr>
          <a:xfrm>
            <a:off x="7430588" y="4585310"/>
            <a:ext cx="3847012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Moyenne entre l'effectif au début et à la fin de l'exercice, personnel occasionnel en "année-homme" compris</a:t>
            </a:r>
            <a:endParaRPr lang="fr-FR" sz="1500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A3C48E62-F4C2-4D15-B4FF-1473DFF222A5}"/>
              </a:ext>
            </a:extLst>
          </p:cNvPr>
          <p:cNvSpPr txBox="1"/>
          <p:nvPr/>
        </p:nvSpPr>
        <p:spPr>
          <a:xfrm>
            <a:off x="838199" y="1779012"/>
            <a:ext cx="7994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  <a:latin typeface="+mj-lt"/>
              </a:rPr>
              <a:t>Sociétés autres que par actions dispensées de l’obligation de nomination : </a:t>
            </a:r>
          </a:p>
        </p:txBody>
      </p:sp>
      <p:sp>
        <p:nvSpPr>
          <p:cNvPr id="96" name="Google Shape;286;p21">
            <a:extLst>
              <a:ext uri="{FF2B5EF4-FFF2-40B4-BE49-F238E27FC236}">
                <a16:creationId xmlns:a16="http://schemas.microsoft.com/office/drawing/2014/main" id="{4A4DF4DA-2F28-43B6-BCDE-3AA1D8F54F3C}"/>
              </a:ext>
            </a:extLst>
          </p:cNvPr>
          <p:cNvSpPr txBox="1"/>
          <p:nvPr/>
        </p:nvSpPr>
        <p:spPr>
          <a:xfrm>
            <a:off x="1369210" y="2222739"/>
            <a:ext cx="9718978" cy="172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dirty="0">
                <a:solidFill>
                  <a:srgbClr val="072070"/>
                </a:solidFill>
                <a:latin typeface="+mj-lt"/>
                <a:sym typeface="Montserrat Medium"/>
              </a:rPr>
              <a:t>Au titre du premier exercice comptable de leur activité;</a:t>
            </a: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2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dirty="0">
                <a:solidFill>
                  <a:srgbClr val="072070"/>
                </a:solidFill>
                <a:latin typeface="+mj-lt"/>
                <a:sym typeface="Montserrat Medium"/>
              </a:rPr>
              <a:t>Si, à la clôture d’un exercice elles ne dépassent pas deux des trois seuils suivants </a:t>
            </a:r>
            <a:r>
              <a:rPr lang="fr-FR" b="1" dirty="0">
                <a:solidFill>
                  <a:srgbClr val="00B050"/>
                </a:solidFill>
                <a:latin typeface="+mj-lt"/>
                <a:sym typeface="Montserrat Medium"/>
              </a:rPr>
              <a:t>(100/300/10)</a:t>
            </a: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2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dirty="0">
                <a:solidFill>
                  <a:srgbClr val="072070"/>
                </a:solidFill>
                <a:latin typeface="+mj-lt"/>
                <a:sym typeface="Montserrat Medium"/>
              </a:rPr>
              <a:t>Ou si, elles ne remplissent plus durant les deux derniers exercices comptables du mandat du CAC deux des trois seuils précités </a:t>
            </a:r>
            <a:r>
              <a:rPr lang="fr-FR" b="1" dirty="0">
                <a:solidFill>
                  <a:srgbClr val="00B050"/>
                </a:solidFill>
                <a:latin typeface="+mj-lt"/>
                <a:sym typeface="Montserrat Medium"/>
              </a:rPr>
              <a:t>(100/300/10)</a:t>
            </a: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endParaRPr dirty="0">
              <a:solidFill>
                <a:srgbClr val="072070"/>
              </a:solidFill>
              <a:latin typeface="+mj-lt"/>
              <a:sym typeface="Montserrat Medium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3A11923A-ADEA-4261-8551-40B1FC4F581A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6AD0F2C-9DDA-403A-A9E1-13B576BB9C19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4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9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0697" y="6281508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491"/>
                </a:lnTo>
              </a:path>
            </a:pathLst>
          </a:custGeom>
          <a:ln w="15240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35869" y="6297574"/>
            <a:ext cx="201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500" spc="-50" dirty="0">
                <a:solidFill>
                  <a:srgbClr val="5F5F61"/>
                </a:solidFill>
                <a:latin typeface="+mj-lt"/>
                <a:cs typeface="Arial MT"/>
              </a:rPr>
              <a:t>2</a:t>
            </a:r>
            <a:endParaRPr sz="2500" dirty="0">
              <a:latin typeface="+mj-l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907" y="1447800"/>
            <a:ext cx="10420985" cy="538481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109855" rIns="0" bIns="0" rtlCol="0">
            <a:noAutofit/>
          </a:bodyPr>
          <a:lstStyle/>
          <a:p>
            <a:pPr marL="124460">
              <a:lnSpc>
                <a:spcPct val="100000"/>
              </a:lnSpc>
              <a:spcBef>
                <a:spcPts val="865"/>
              </a:spcBef>
            </a:pPr>
            <a:r>
              <a:rPr lang="fr-FR" sz="2000" dirty="0">
                <a:solidFill>
                  <a:srgbClr val="5F5F61"/>
                </a:solidFill>
                <a:latin typeface="+mj-lt"/>
                <a:cs typeface="Arial MT"/>
              </a:rPr>
              <a:t>Genèse et piliers de la LSRF</a:t>
            </a:r>
            <a:endParaRPr lang="fr-FR" sz="2000" dirty="0">
              <a:latin typeface="+mj-l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920" y="506983"/>
            <a:ext cx="11042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29315" algn="l"/>
              </a:tabLst>
            </a:pPr>
            <a:r>
              <a:rPr lang="fr-FR" sz="3200" b="1" u="sng" spc="-10" dirty="0">
                <a:solidFill>
                  <a:srgbClr val="5F5F61"/>
                </a:solidFill>
                <a:uFill>
                  <a:solidFill>
                    <a:srgbClr val="AEAEAF"/>
                  </a:solidFill>
                </a:uFill>
                <a:latin typeface="+mj-lt"/>
                <a:cs typeface="Arial"/>
              </a:rPr>
              <a:t>Sommaire</a:t>
            </a:r>
            <a:r>
              <a:rPr sz="3200" b="1" u="sng" dirty="0">
                <a:solidFill>
                  <a:srgbClr val="5F5F61"/>
                </a:solidFill>
                <a:uFill>
                  <a:solidFill>
                    <a:srgbClr val="AEAEAF"/>
                  </a:solidFill>
                </a:uFill>
                <a:latin typeface="+mj-lt"/>
                <a:cs typeface="Arial"/>
              </a:rPr>
              <a:t>	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219" y="1447801"/>
            <a:ext cx="525145" cy="542874"/>
          </a:xfrm>
          <a:prstGeom prst="rect">
            <a:avLst/>
          </a:prstGeom>
          <a:solidFill>
            <a:srgbClr val="071F70"/>
          </a:solidFill>
          <a:ln w="28575">
            <a:noFill/>
          </a:ln>
        </p:spPr>
        <p:txBody>
          <a:bodyPr vert="horz" wrap="square" lIns="0" tIns="10985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lang="fr-FR" sz="2000" b="1" spc="-50">
                <a:solidFill>
                  <a:srgbClr val="FFFFFF"/>
                </a:solidFill>
                <a:latin typeface="+mj-lt"/>
                <a:cs typeface="Arial"/>
              </a:rPr>
              <a:t>1</a:t>
            </a:r>
            <a:endParaRPr lang="fr-FR" sz="2000">
              <a:latin typeface="+mj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676" y="2745346"/>
            <a:ext cx="525145" cy="538351"/>
          </a:xfrm>
          <a:prstGeom prst="rect">
            <a:avLst/>
          </a:prstGeom>
          <a:solidFill>
            <a:srgbClr val="071F70"/>
          </a:solidFill>
          <a:ln w="28575">
            <a:noFill/>
          </a:ln>
        </p:spPr>
        <p:txBody>
          <a:bodyPr vert="horz" wrap="square" lIns="0" tIns="109855" rIns="0" bIns="0" rtlCol="0">
            <a:noAutofit/>
          </a:bodyPr>
          <a:lstStyle>
            <a:defPPr>
              <a:defRPr kern="0"/>
            </a:defPPr>
            <a:lvl1pPr algn="ctr">
              <a:lnSpc>
                <a:spcPct val="100000"/>
              </a:lnSpc>
              <a:spcBef>
                <a:spcPts val="865"/>
              </a:spcBef>
              <a:defRPr sz="2000" b="1" spc="-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>
                <a:latin typeface="+mj-l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0676" y="4023954"/>
            <a:ext cx="525145" cy="538226"/>
          </a:xfrm>
          <a:prstGeom prst="rect">
            <a:avLst/>
          </a:prstGeom>
          <a:solidFill>
            <a:srgbClr val="071F70"/>
          </a:solidFill>
          <a:ln w="28575">
            <a:noFill/>
          </a:ln>
        </p:spPr>
        <p:txBody>
          <a:bodyPr vert="horz" wrap="square" lIns="0" tIns="109855" rIns="0" bIns="0" rtlCol="0">
            <a:noAutofit/>
          </a:bodyPr>
          <a:lstStyle>
            <a:defPPr>
              <a:defRPr kern="0"/>
            </a:defPPr>
            <a:lvl1pPr algn="ctr">
              <a:lnSpc>
                <a:spcPct val="100000"/>
              </a:lnSpc>
              <a:spcBef>
                <a:spcPts val="865"/>
              </a:spcBef>
              <a:defRPr sz="2000" b="1" spc="-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>
                <a:latin typeface="+mj-l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0676" y="5313948"/>
            <a:ext cx="525145" cy="538226"/>
          </a:xfrm>
          <a:prstGeom prst="rect">
            <a:avLst/>
          </a:prstGeom>
          <a:solidFill>
            <a:srgbClr val="071F70"/>
          </a:solidFill>
          <a:ln w="28575">
            <a:noFill/>
          </a:ln>
        </p:spPr>
        <p:txBody>
          <a:bodyPr vert="horz" wrap="square" lIns="0" tIns="109855" rIns="0" bIns="0" rtlCol="0">
            <a:noAutofit/>
          </a:bodyPr>
          <a:lstStyle>
            <a:defPPr>
              <a:defRPr kern="0"/>
            </a:defPPr>
            <a:lvl1pPr algn="ctr">
              <a:lnSpc>
                <a:spcPct val="100000"/>
              </a:lnSpc>
              <a:spcBef>
                <a:spcPts val="865"/>
              </a:spcBef>
              <a:defRPr sz="2000" b="1" spc="-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>
                <a:latin typeface="+mj-lt"/>
              </a:rPr>
              <a:t>4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F6E285E-9B49-42C3-BBB4-34A3B127D1B9}"/>
              </a:ext>
            </a:extLst>
          </p:cNvPr>
          <p:cNvSpPr txBox="1"/>
          <p:nvPr/>
        </p:nvSpPr>
        <p:spPr>
          <a:xfrm>
            <a:off x="1154907" y="2747606"/>
            <a:ext cx="10420985" cy="538481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109855" rIns="0" bIns="0" rtlCol="0">
            <a:noAutofit/>
          </a:bodyPr>
          <a:lstStyle/>
          <a:p>
            <a:pPr marL="124460">
              <a:lnSpc>
                <a:spcPct val="100000"/>
              </a:lnSpc>
              <a:spcBef>
                <a:spcPts val="865"/>
              </a:spcBef>
            </a:pPr>
            <a:r>
              <a:rPr lang="fr-FR" sz="2000" dirty="0">
                <a:solidFill>
                  <a:srgbClr val="5F5F61"/>
                </a:solidFill>
                <a:latin typeface="+mj-lt"/>
                <a:cs typeface="Arial MT"/>
              </a:rPr>
              <a:t>Le contrôle légal avant LSRF : trajectoire historique et institutionnelle</a:t>
            </a:r>
            <a:endParaRPr lang="fr-FR" sz="2000" dirty="0">
              <a:latin typeface="+mj-lt"/>
              <a:cs typeface="Arial MT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6BC42591-3279-41FE-B7E1-4C90DCFDACB3}"/>
              </a:ext>
            </a:extLst>
          </p:cNvPr>
          <p:cNvSpPr txBox="1"/>
          <p:nvPr/>
        </p:nvSpPr>
        <p:spPr>
          <a:xfrm>
            <a:off x="1154907" y="4028348"/>
            <a:ext cx="10420985" cy="538481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109855" rIns="0" bIns="0" rtlCol="0">
            <a:noAutofit/>
          </a:bodyPr>
          <a:lstStyle/>
          <a:p>
            <a:pPr marL="124460">
              <a:lnSpc>
                <a:spcPct val="100000"/>
              </a:lnSpc>
              <a:spcBef>
                <a:spcPts val="865"/>
              </a:spcBef>
            </a:pPr>
            <a:r>
              <a:rPr lang="fr-FR" sz="2000" dirty="0">
                <a:solidFill>
                  <a:srgbClr val="5F5F61"/>
                </a:solidFill>
                <a:latin typeface="+mj-lt"/>
                <a:cs typeface="Arial MT"/>
              </a:rPr>
              <a:t>Apports et portée de la LSRF dans l’évolution du contrôle légal</a:t>
            </a:r>
            <a:endParaRPr lang="fr-FR" sz="2000" dirty="0">
              <a:latin typeface="+mj-lt"/>
              <a:cs typeface="Arial MT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F664B644-0CF4-46E7-83A7-8CACEAE3C2ED}"/>
              </a:ext>
            </a:extLst>
          </p:cNvPr>
          <p:cNvSpPr txBox="1"/>
          <p:nvPr/>
        </p:nvSpPr>
        <p:spPr>
          <a:xfrm>
            <a:off x="1154907" y="5318598"/>
            <a:ext cx="10420985" cy="538481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109855" rIns="0" bIns="0" rtlCol="0">
            <a:noAutofit/>
          </a:bodyPr>
          <a:lstStyle/>
          <a:p>
            <a:pPr marL="124460">
              <a:lnSpc>
                <a:spcPct val="100000"/>
              </a:lnSpc>
              <a:spcBef>
                <a:spcPts val="865"/>
              </a:spcBef>
            </a:pPr>
            <a:r>
              <a:rPr lang="fr-FR" sz="2000" dirty="0">
                <a:solidFill>
                  <a:srgbClr val="5F5F61"/>
                </a:solidFill>
                <a:latin typeface="+mj-lt"/>
                <a:cs typeface="Arial MT"/>
              </a:rPr>
              <a:t>Après 20 ans de LSRF : quelles réformes pour un audit plus indépendant et plus crédible?</a:t>
            </a:r>
            <a:endParaRPr lang="fr-FR" sz="2000" dirty="0">
              <a:latin typeface="+mj-l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6296" y="1292355"/>
            <a:ext cx="9869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070C0"/>
                </a:solidFill>
                <a:latin typeface="+mj-lt"/>
              </a:rPr>
              <a:t>Seuils de compétence des membres de la CCT inscrits sur la liste des "techniciens de comptabilité"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20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18DE862-226A-4DC2-85B2-D7F6B57BE578}"/>
              </a:ext>
            </a:extLst>
          </p:cNvPr>
          <p:cNvSpPr txBox="1"/>
          <p:nvPr/>
        </p:nvSpPr>
        <p:spPr>
          <a:xfrm>
            <a:off x="914400" y="1854607"/>
            <a:ext cx="9843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F0"/>
                </a:solidFill>
                <a:latin typeface="+mj-lt"/>
              </a:rPr>
              <a:t>Les membres de la CCT inscrits sur la liste des "techniciens de comptabilité", ne peuvent être désignés CAC d’une société que : </a:t>
            </a:r>
          </a:p>
        </p:txBody>
      </p:sp>
      <p:sp>
        <p:nvSpPr>
          <p:cNvPr id="39" name="Google Shape;286;p21">
            <a:extLst>
              <a:ext uri="{FF2B5EF4-FFF2-40B4-BE49-F238E27FC236}">
                <a16:creationId xmlns:a16="http://schemas.microsoft.com/office/drawing/2014/main" id="{05394992-4923-4B2F-B910-ABCBF3975C58}"/>
              </a:ext>
            </a:extLst>
          </p:cNvPr>
          <p:cNvSpPr txBox="1"/>
          <p:nvPr/>
        </p:nvSpPr>
        <p:spPr>
          <a:xfrm>
            <a:off x="1434298" y="2388680"/>
            <a:ext cx="9718978" cy="79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2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dirty="0">
                <a:solidFill>
                  <a:srgbClr val="072070"/>
                </a:solidFill>
                <a:latin typeface="+mj-lt"/>
                <a:sym typeface="Montserrat Medium"/>
              </a:rPr>
              <a:t>Si, à la clôture d’un exercice, elle ne dépasse pas deux des trois seuils suivants </a:t>
            </a:r>
            <a:r>
              <a:rPr lang="fr-FR" b="1" dirty="0">
                <a:solidFill>
                  <a:srgbClr val="00B050"/>
                </a:solidFill>
                <a:latin typeface="+mj-lt"/>
                <a:sym typeface="Montserrat Medium"/>
              </a:rPr>
              <a:t>(1.500/2.000/30)</a:t>
            </a:r>
          </a:p>
          <a:p>
            <a:pPr marL="274320" indent="-213359" algn="l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200" dirty="0">
              <a:solidFill>
                <a:srgbClr val="072070"/>
              </a:solidFill>
              <a:latin typeface="+mj-lt"/>
              <a:sym typeface="Montserrat Medium"/>
            </a:endParaRPr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4627795A-A241-4648-BF23-180FDCD66F04}"/>
              </a:ext>
            </a:extLst>
          </p:cNvPr>
          <p:cNvSpPr/>
          <p:nvPr/>
        </p:nvSpPr>
        <p:spPr>
          <a:xfrm>
            <a:off x="1637212" y="4583648"/>
            <a:ext cx="8227323" cy="0"/>
          </a:xfrm>
          <a:custGeom>
            <a:avLst/>
            <a:gdLst/>
            <a:ahLst/>
            <a:cxnLst/>
            <a:rect l="l" t="t" r="r" b="b"/>
            <a:pathLst>
              <a:path w="8227323">
                <a:moveTo>
                  <a:pt x="0" y="0"/>
                </a:moveTo>
                <a:lnTo>
                  <a:pt x="8227323" y="0"/>
                </a:lnTo>
              </a:path>
            </a:pathLst>
          </a:custGeom>
          <a:noFill/>
          <a:ln w="19050">
            <a:solidFill>
              <a:srgbClr val="0F6FC6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LID4096"/>
          </a:p>
        </p:txBody>
      </p:sp>
      <p:sp>
        <p:nvSpPr>
          <p:cNvPr id="41" name="Shape 3">
            <a:extLst>
              <a:ext uri="{FF2B5EF4-FFF2-40B4-BE49-F238E27FC236}">
                <a16:creationId xmlns:a16="http://schemas.microsoft.com/office/drawing/2014/main" id="{08DDC138-AD85-4F58-B41C-A50B9D8235A5}"/>
              </a:ext>
            </a:extLst>
          </p:cNvPr>
          <p:cNvSpPr/>
          <p:nvPr/>
        </p:nvSpPr>
        <p:spPr>
          <a:xfrm>
            <a:off x="2825932" y="449078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E01A4314-51E4-4EF3-8C1C-C3FBC6DAC8C2}"/>
              </a:ext>
            </a:extLst>
          </p:cNvPr>
          <p:cNvSpPr/>
          <p:nvPr/>
        </p:nvSpPr>
        <p:spPr>
          <a:xfrm>
            <a:off x="2710977" y="4733758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fr-FR" sz="1500"/>
          </a:p>
        </p:txBody>
      </p:sp>
      <p:sp>
        <p:nvSpPr>
          <p:cNvPr id="43" name="Text 5">
            <a:extLst>
              <a:ext uri="{FF2B5EF4-FFF2-40B4-BE49-F238E27FC236}">
                <a16:creationId xmlns:a16="http://schemas.microsoft.com/office/drawing/2014/main" id="{0ED9A010-8C51-4C33-9AF3-187ACDCD171F}"/>
              </a:ext>
            </a:extLst>
          </p:cNvPr>
          <p:cNvSpPr/>
          <p:nvPr/>
        </p:nvSpPr>
        <p:spPr>
          <a:xfrm>
            <a:off x="1683423" y="3464599"/>
            <a:ext cx="2507577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du Bilan: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1.500 mDT 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44" name="Text 6">
            <a:extLst>
              <a:ext uri="{FF2B5EF4-FFF2-40B4-BE49-F238E27FC236}">
                <a16:creationId xmlns:a16="http://schemas.microsoft.com/office/drawing/2014/main" id="{2E286C9C-0C62-4BB0-B2B4-41AC780B5646}"/>
              </a:ext>
            </a:extLst>
          </p:cNvPr>
          <p:cNvSpPr/>
          <p:nvPr/>
        </p:nvSpPr>
        <p:spPr>
          <a:xfrm>
            <a:off x="1683423" y="3839503"/>
            <a:ext cx="3657600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brut du bilan sans déduction des amortissements et des provisions</a:t>
            </a:r>
            <a:endParaRPr lang="fr-FR" sz="1500" dirty="0"/>
          </a:p>
        </p:txBody>
      </p:sp>
      <p:sp>
        <p:nvSpPr>
          <p:cNvPr id="45" name="Shape 7">
            <a:extLst>
              <a:ext uri="{FF2B5EF4-FFF2-40B4-BE49-F238E27FC236}">
                <a16:creationId xmlns:a16="http://schemas.microsoft.com/office/drawing/2014/main" id="{CD3E86A8-6E95-4647-AE96-69C04F02E2EB}"/>
              </a:ext>
            </a:extLst>
          </p:cNvPr>
          <p:cNvSpPr/>
          <p:nvPr/>
        </p:nvSpPr>
        <p:spPr>
          <a:xfrm>
            <a:off x="5660572" y="449078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9AB17AD9-4ACD-4C2D-A906-F33953E034A6}"/>
              </a:ext>
            </a:extLst>
          </p:cNvPr>
          <p:cNvSpPr/>
          <p:nvPr/>
        </p:nvSpPr>
        <p:spPr>
          <a:xfrm>
            <a:off x="5545617" y="3759269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fr-FR" sz="1500"/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9FD8C62B-E81B-4DA1-AE1C-17546ED58E20}"/>
              </a:ext>
            </a:extLst>
          </p:cNvPr>
          <p:cNvSpPr/>
          <p:nvPr/>
        </p:nvSpPr>
        <p:spPr>
          <a:xfrm>
            <a:off x="3886200" y="4905974"/>
            <a:ext cx="3847012" cy="3647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des Produits Hors Taxes: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2.000 mDT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74292988-9FA8-4EE4-BE77-0D447558AF0C}"/>
              </a:ext>
            </a:extLst>
          </p:cNvPr>
          <p:cNvSpPr/>
          <p:nvPr/>
        </p:nvSpPr>
        <p:spPr>
          <a:xfrm>
            <a:off x="3949034" y="5271372"/>
            <a:ext cx="3468188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des produits hors taxes, déduction faite de la variation des stocks</a:t>
            </a:r>
            <a:endParaRPr lang="fr-FR" sz="1500" dirty="0"/>
          </a:p>
        </p:txBody>
      </p:sp>
      <p:sp>
        <p:nvSpPr>
          <p:cNvPr id="52" name="Shape 11">
            <a:extLst>
              <a:ext uri="{FF2B5EF4-FFF2-40B4-BE49-F238E27FC236}">
                <a16:creationId xmlns:a16="http://schemas.microsoft.com/office/drawing/2014/main" id="{7B08262B-4509-401F-824D-A2118862E7A8}"/>
              </a:ext>
            </a:extLst>
          </p:cNvPr>
          <p:cNvSpPr/>
          <p:nvPr/>
        </p:nvSpPr>
        <p:spPr>
          <a:xfrm>
            <a:off x="8495212" y="449078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0F6FC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6E197F77-A088-4C3C-9A2E-161A767E2DA8}"/>
              </a:ext>
            </a:extLst>
          </p:cNvPr>
          <p:cNvSpPr/>
          <p:nvPr/>
        </p:nvSpPr>
        <p:spPr>
          <a:xfrm>
            <a:off x="8380257" y="4733758"/>
            <a:ext cx="412790" cy="6953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fr-FR" sz="3000" b="1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fr-FR" sz="1500"/>
          </a:p>
        </p:txBody>
      </p:sp>
      <p:sp>
        <p:nvSpPr>
          <p:cNvPr id="54" name="Text 13">
            <a:extLst>
              <a:ext uri="{FF2B5EF4-FFF2-40B4-BE49-F238E27FC236}">
                <a16:creationId xmlns:a16="http://schemas.microsoft.com/office/drawing/2014/main" id="{F9D86324-3170-4F64-B0C0-76DA4C9A9B97}"/>
              </a:ext>
            </a:extLst>
          </p:cNvPr>
          <p:cNvSpPr/>
          <p:nvPr/>
        </p:nvSpPr>
        <p:spPr>
          <a:xfrm>
            <a:off x="7391400" y="3534674"/>
            <a:ext cx="36576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400" b="1" dirty="0">
                <a:solidFill>
                  <a:srgbClr val="0F6FC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Nombre moyen des Employés: </a:t>
            </a:r>
            <a:r>
              <a:rPr lang="fr-FR" sz="1400" b="1" dirty="0">
                <a:solidFill>
                  <a:srgbClr val="B31E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</a:t>
            </a:r>
            <a:endParaRPr lang="fr-FR" sz="1500" dirty="0">
              <a:solidFill>
                <a:srgbClr val="B31E3A"/>
              </a:solidFill>
            </a:endParaRPr>
          </a:p>
        </p:txBody>
      </p:sp>
      <p:sp>
        <p:nvSpPr>
          <p:cNvPr id="55" name="Text 14">
            <a:extLst>
              <a:ext uri="{FF2B5EF4-FFF2-40B4-BE49-F238E27FC236}">
                <a16:creationId xmlns:a16="http://schemas.microsoft.com/office/drawing/2014/main" id="{BDF5630C-624F-4BCB-AE61-C43CAC12334F}"/>
              </a:ext>
            </a:extLst>
          </p:cNvPr>
          <p:cNvSpPr/>
          <p:nvPr/>
        </p:nvSpPr>
        <p:spPr>
          <a:xfrm>
            <a:off x="7391400" y="3909278"/>
            <a:ext cx="3847012" cy="4632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Moyenne entre l'effectif au début et à la fin de l'exercice, personnel occasionnel en "année-homme" compris</a:t>
            </a:r>
            <a:endParaRPr lang="fr-FR" sz="1500" dirty="0"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560678A8-163E-4F46-AE93-8D397861D855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07C44F5-B38C-4C7B-8F89-F24B613EB870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6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3790" y="1220911"/>
            <a:ext cx="9869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FF0000"/>
                </a:solidFill>
                <a:latin typeface="+mj-lt"/>
              </a:rPr>
              <a:t>Co-commissariat avec collégialité limitée (ou le commissariat "dual")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21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2" name="Parallélogramme 21">
            <a:extLst>
              <a:ext uri="{FF2B5EF4-FFF2-40B4-BE49-F238E27FC236}">
                <a16:creationId xmlns:a16="http://schemas.microsoft.com/office/drawing/2014/main" id="{0306F19B-8706-445F-BE7E-58C7D5445B40}"/>
              </a:ext>
            </a:extLst>
          </p:cNvPr>
          <p:cNvSpPr/>
          <p:nvPr/>
        </p:nvSpPr>
        <p:spPr>
          <a:xfrm flipH="1">
            <a:off x="5043999" y="1632176"/>
            <a:ext cx="2600470" cy="4956918"/>
          </a:xfrm>
          <a:prstGeom prst="parallelogram">
            <a:avLst>
              <a:gd name="adj" fmla="val 64107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5CCD06FF-C0A5-4E10-99E9-67BD9C37310F}"/>
              </a:ext>
            </a:extLst>
          </p:cNvPr>
          <p:cNvSpPr txBox="1"/>
          <p:nvPr/>
        </p:nvSpPr>
        <p:spPr>
          <a:xfrm>
            <a:off x="604794" y="1676566"/>
            <a:ext cx="436370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12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fr-FR" sz="1550" spc="-10" dirty="0">
                <a:solidFill>
                  <a:srgbClr val="071F70"/>
                </a:solidFill>
                <a:latin typeface="+mj-lt"/>
                <a:cs typeface="Arial MT"/>
              </a:rPr>
              <a:t>Obligation légale d'avoir deux ou plusieurs CAC inscrits au tableau de l’ECT pour:</a:t>
            </a:r>
            <a:endParaRPr sz="1550" dirty="0">
              <a:latin typeface="+mj-lt"/>
              <a:cs typeface="Arial MT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2311052-0A62-4E1C-A05B-025B39F3BF20}"/>
              </a:ext>
            </a:extLst>
          </p:cNvPr>
          <p:cNvGrpSpPr/>
          <p:nvPr/>
        </p:nvGrpSpPr>
        <p:grpSpPr>
          <a:xfrm rot="10800000">
            <a:off x="4953929" y="2168577"/>
            <a:ext cx="837271" cy="169719"/>
            <a:chOff x="457434" y="3050052"/>
            <a:chExt cx="837271" cy="169719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45545C0-C24D-4EB9-BF1E-DDCAFDB18E83}"/>
                </a:ext>
              </a:extLst>
            </p:cNvPr>
            <p:cNvCxnSpPr/>
            <p:nvPr/>
          </p:nvCxnSpPr>
          <p:spPr>
            <a:xfrm>
              <a:off x="457434" y="3124200"/>
              <a:ext cx="761766" cy="0"/>
            </a:xfrm>
            <a:prstGeom prst="line">
              <a:avLst/>
            </a:prstGeom>
            <a:ln w="38100">
              <a:solidFill>
                <a:srgbClr val="071F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F8C5D707-AFD0-4861-85E1-122F1F30CB3A}"/>
                </a:ext>
              </a:extLst>
            </p:cNvPr>
            <p:cNvSpPr/>
            <p:nvPr/>
          </p:nvSpPr>
          <p:spPr>
            <a:xfrm>
              <a:off x="1142766" y="3050052"/>
              <a:ext cx="151939" cy="169719"/>
            </a:xfrm>
            <a:prstGeom prst="ellipse">
              <a:avLst/>
            </a:prstGeom>
            <a:solidFill>
              <a:srgbClr val="071F7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A0C6C3-F5C0-4059-A933-EE51550F38A2}"/>
              </a:ext>
            </a:extLst>
          </p:cNvPr>
          <p:cNvGrpSpPr/>
          <p:nvPr/>
        </p:nvGrpSpPr>
        <p:grpSpPr>
          <a:xfrm rot="10800000" flipH="1">
            <a:off x="6272615" y="4018301"/>
            <a:ext cx="797680" cy="184666"/>
            <a:chOff x="457434" y="3050052"/>
            <a:chExt cx="837271" cy="169719"/>
          </a:xfrm>
          <a:solidFill>
            <a:srgbClr val="0070C0"/>
          </a:solidFill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E8CE4660-BC21-4A03-A4B2-072D97FB4919}"/>
                </a:ext>
              </a:extLst>
            </p:cNvPr>
            <p:cNvCxnSpPr/>
            <p:nvPr/>
          </p:nvCxnSpPr>
          <p:spPr>
            <a:xfrm>
              <a:off x="457434" y="3124200"/>
              <a:ext cx="761766" cy="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6C2B8F7-242E-45AA-BF1F-59DCB0D5AC8A}"/>
                </a:ext>
              </a:extLst>
            </p:cNvPr>
            <p:cNvSpPr/>
            <p:nvPr/>
          </p:nvSpPr>
          <p:spPr>
            <a:xfrm>
              <a:off x="1142766" y="3050052"/>
              <a:ext cx="151939" cy="169719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60" name="Ellipse 59">
            <a:extLst>
              <a:ext uri="{FF2B5EF4-FFF2-40B4-BE49-F238E27FC236}">
                <a16:creationId xmlns:a16="http://schemas.microsoft.com/office/drawing/2014/main" id="{0A9D3A33-85CA-4FE4-A7E3-E3F9828E1E3A}"/>
              </a:ext>
            </a:extLst>
          </p:cNvPr>
          <p:cNvSpPr/>
          <p:nvPr/>
        </p:nvSpPr>
        <p:spPr>
          <a:xfrm>
            <a:off x="5309630" y="1820641"/>
            <a:ext cx="816976" cy="849585"/>
          </a:xfrm>
          <a:prstGeom prst="ellipse">
            <a:avLst/>
          </a:prstGeom>
          <a:solidFill>
            <a:srgbClr val="071F7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CF69BB2-28E0-4A38-8855-4A97FE86E7A4}"/>
              </a:ext>
            </a:extLst>
          </p:cNvPr>
          <p:cNvSpPr txBox="1"/>
          <p:nvPr/>
        </p:nvSpPr>
        <p:spPr>
          <a:xfrm>
            <a:off x="5295336" y="2071683"/>
            <a:ext cx="81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62" name="Google Shape;286;p21">
            <a:extLst>
              <a:ext uri="{FF2B5EF4-FFF2-40B4-BE49-F238E27FC236}">
                <a16:creationId xmlns:a16="http://schemas.microsoft.com/office/drawing/2014/main" id="{2FDE7B6E-0753-448F-858D-8512DCD62895}"/>
              </a:ext>
            </a:extLst>
          </p:cNvPr>
          <p:cNvSpPr txBox="1"/>
          <p:nvPr/>
        </p:nvSpPr>
        <p:spPr>
          <a:xfrm>
            <a:off x="681160" y="2228663"/>
            <a:ext cx="4684077" cy="240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sz="1550" dirty="0">
                <a:solidFill>
                  <a:srgbClr val="072070"/>
                </a:solidFill>
                <a:latin typeface="+mj-lt"/>
                <a:sym typeface="Montserrat Medium"/>
              </a:rPr>
              <a:t>Banques et établissements financiers faisant APE;</a:t>
            </a: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0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sz="1550" dirty="0">
                <a:solidFill>
                  <a:srgbClr val="072070"/>
                </a:solidFill>
                <a:latin typeface="+mj-lt"/>
                <a:sym typeface="Montserrat Medium"/>
              </a:rPr>
              <a:t>Sociétés d’assurances multibranches;</a:t>
            </a: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0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sz="1550" dirty="0">
                <a:solidFill>
                  <a:srgbClr val="072070"/>
                </a:solidFill>
                <a:latin typeface="+mj-lt"/>
                <a:sym typeface="Montserrat Medium"/>
              </a:rPr>
              <a:t>Sociétés tenues d'établir des états financiers consolidés si le total de leur bilan dépasse </a:t>
            </a:r>
            <a:r>
              <a:rPr lang="fr-FR" sz="1550" b="1" dirty="0">
                <a:solidFill>
                  <a:srgbClr val="E11F1F"/>
                </a:solidFill>
                <a:latin typeface="+mj-lt"/>
                <a:sym typeface="Montserrat Medium"/>
              </a:rPr>
              <a:t>100 MDT</a:t>
            </a:r>
            <a:r>
              <a:rPr lang="fr-FR" sz="1550" dirty="0">
                <a:solidFill>
                  <a:srgbClr val="072070"/>
                </a:solidFill>
                <a:latin typeface="+mj-lt"/>
                <a:sym typeface="Montserrat Medium"/>
              </a:rPr>
              <a:t>;</a:t>
            </a: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endParaRPr lang="fr-FR" sz="1000" dirty="0">
              <a:solidFill>
                <a:srgbClr val="072070"/>
              </a:solidFill>
              <a:latin typeface="+mj-lt"/>
              <a:sym typeface="Montserrat Medium"/>
            </a:endParaRPr>
          </a:p>
          <a:p>
            <a:pPr marL="274320" indent="-213359" algn="just" rtl="0">
              <a:buClr>
                <a:schemeClr val="dk1"/>
              </a:buClr>
              <a:buSzPts val="1200"/>
              <a:buFont typeface="Montserrat Medium"/>
              <a:buChar char="✓"/>
            </a:pPr>
            <a:r>
              <a:rPr lang="fr-FR" sz="1550" spc="-20" dirty="0">
                <a:solidFill>
                  <a:srgbClr val="072070"/>
                </a:solidFill>
                <a:latin typeface="+mj-lt"/>
                <a:sym typeface="Montserrat Medium"/>
              </a:rPr>
              <a:t>Sociétés dont le total de leurs engagements auprès des banques et établissements financiers et l'encours de leurs émissions obligataires dépasse </a:t>
            </a:r>
            <a:r>
              <a:rPr lang="fr-FR" sz="1550" b="1" spc="-20" dirty="0">
                <a:solidFill>
                  <a:srgbClr val="E11F1F"/>
                </a:solidFill>
                <a:latin typeface="+mj-lt"/>
                <a:sym typeface="Montserrat Medium"/>
              </a:rPr>
              <a:t>25 MDT</a:t>
            </a:r>
            <a:r>
              <a:rPr lang="fr-FR" sz="1550" spc="-20" dirty="0">
                <a:solidFill>
                  <a:srgbClr val="072070"/>
                </a:solidFill>
                <a:latin typeface="+mj-lt"/>
                <a:sym typeface="Montserrat Medium"/>
              </a:rPr>
              <a:t>.</a:t>
            </a:r>
            <a:endParaRPr sz="1550" spc="-20" dirty="0">
              <a:solidFill>
                <a:srgbClr val="072070"/>
              </a:solidFill>
              <a:latin typeface="+mj-lt"/>
              <a:sym typeface="Montserrat Medium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155D1C0-8880-436F-9EC3-6BA4B1E002BA}"/>
              </a:ext>
            </a:extLst>
          </p:cNvPr>
          <p:cNvSpPr/>
          <p:nvPr/>
        </p:nvSpPr>
        <p:spPr>
          <a:xfrm>
            <a:off x="5922413" y="3685842"/>
            <a:ext cx="816976" cy="849585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572E250-6DBF-4505-A6B2-8DD2F3FBA39D}"/>
              </a:ext>
            </a:extLst>
          </p:cNvPr>
          <p:cNvSpPr txBox="1"/>
          <p:nvPr/>
        </p:nvSpPr>
        <p:spPr>
          <a:xfrm>
            <a:off x="5926153" y="3942691"/>
            <a:ext cx="81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56818A2-EF19-4373-9263-FCDB2354264D}"/>
              </a:ext>
            </a:extLst>
          </p:cNvPr>
          <p:cNvGrpSpPr/>
          <p:nvPr/>
        </p:nvGrpSpPr>
        <p:grpSpPr>
          <a:xfrm rot="10800000">
            <a:off x="6129640" y="5652231"/>
            <a:ext cx="837271" cy="169719"/>
            <a:chOff x="457434" y="3050052"/>
            <a:chExt cx="837271" cy="169719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BAFF05FF-AE88-4969-ADBB-1275FD70FF9D}"/>
                </a:ext>
              </a:extLst>
            </p:cNvPr>
            <p:cNvCxnSpPr/>
            <p:nvPr/>
          </p:nvCxnSpPr>
          <p:spPr>
            <a:xfrm>
              <a:off x="457434" y="3124200"/>
              <a:ext cx="761766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646293CA-D644-4633-9511-05E51035659C}"/>
                </a:ext>
              </a:extLst>
            </p:cNvPr>
            <p:cNvSpPr/>
            <p:nvPr/>
          </p:nvSpPr>
          <p:spPr>
            <a:xfrm>
              <a:off x="1142766" y="3050052"/>
              <a:ext cx="151939" cy="169719"/>
            </a:xfrm>
            <a:prstGeom prst="ellipse">
              <a:avLst/>
            </a:prstGeom>
            <a:solidFill>
              <a:srgbClr val="00B0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68" name="Ellipse 67">
            <a:extLst>
              <a:ext uri="{FF2B5EF4-FFF2-40B4-BE49-F238E27FC236}">
                <a16:creationId xmlns:a16="http://schemas.microsoft.com/office/drawing/2014/main" id="{4000BE68-C407-476C-AEA8-C3B90D3D4C42}"/>
              </a:ext>
            </a:extLst>
          </p:cNvPr>
          <p:cNvSpPr/>
          <p:nvPr/>
        </p:nvSpPr>
        <p:spPr>
          <a:xfrm>
            <a:off x="6485341" y="5304295"/>
            <a:ext cx="816976" cy="849585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2721BB0-1885-4C4C-8EF0-C0FFA83AA735}"/>
              </a:ext>
            </a:extLst>
          </p:cNvPr>
          <p:cNvSpPr txBox="1"/>
          <p:nvPr/>
        </p:nvSpPr>
        <p:spPr>
          <a:xfrm>
            <a:off x="6471047" y="5555337"/>
            <a:ext cx="81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57937A9-F1DA-4AAA-A38D-3A873A33B83A}"/>
              </a:ext>
            </a:extLst>
          </p:cNvPr>
          <p:cNvGrpSpPr/>
          <p:nvPr/>
        </p:nvGrpSpPr>
        <p:grpSpPr>
          <a:xfrm>
            <a:off x="775215" y="5538850"/>
            <a:ext cx="5135733" cy="1059293"/>
            <a:chOff x="772383" y="5716310"/>
            <a:chExt cx="5135733" cy="1059293"/>
          </a:xfrm>
        </p:grpSpPr>
        <p:sp>
          <p:nvSpPr>
            <p:cNvPr id="71" name="Shape 2">
              <a:extLst>
                <a:ext uri="{FF2B5EF4-FFF2-40B4-BE49-F238E27FC236}">
                  <a16:creationId xmlns:a16="http://schemas.microsoft.com/office/drawing/2014/main" id="{FC0AFD3E-3C55-4FC3-97DD-7A8269A45D50}"/>
                </a:ext>
              </a:extLst>
            </p:cNvPr>
            <p:cNvSpPr/>
            <p:nvPr/>
          </p:nvSpPr>
          <p:spPr>
            <a:xfrm>
              <a:off x="923498" y="6587050"/>
              <a:ext cx="4798994" cy="78100"/>
            </a:xfrm>
            <a:custGeom>
              <a:avLst/>
              <a:gdLst/>
              <a:ahLst/>
              <a:cxnLst/>
              <a:rect l="l" t="t" r="r" b="b"/>
              <a:pathLst>
                <a:path w="8227323">
                  <a:moveTo>
                    <a:pt x="0" y="0"/>
                  </a:moveTo>
                  <a:lnTo>
                    <a:pt x="8227323" y="0"/>
                  </a:lnTo>
                </a:path>
              </a:pathLst>
            </a:custGeom>
            <a:noFill/>
            <a:ln w="19050">
              <a:solidFill>
                <a:srgbClr val="0F6FC6"/>
              </a:solidFill>
              <a:prstDash val="solid"/>
              <a:headEnd type="none"/>
              <a:tailEnd type="none"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72" name="object 18">
              <a:extLst>
                <a:ext uri="{FF2B5EF4-FFF2-40B4-BE49-F238E27FC236}">
                  <a16:creationId xmlns:a16="http://schemas.microsoft.com/office/drawing/2014/main" id="{4047B384-8919-4B76-9E3B-EBA050FD1193}"/>
                </a:ext>
              </a:extLst>
            </p:cNvPr>
            <p:cNvSpPr txBox="1"/>
            <p:nvPr/>
          </p:nvSpPr>
          <p:spPr>
            <a:xfrm>
              <a:off x="863199" y="5716310"/>
              <a:ext cx="1239029" cy="4013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400" b="1" dirty="0">
                  <a:solidFill>
                    <a:srgbClr val="072070"/>
                  </a:solidFill>
                  <a:latin typeface="+mj-lt"/>
                  <a:cs typeface="Arial MT"/>
                </a:rPr>
                <a:t>Arrêté MF &amp; MC 04/07/2006</a:t>
              </a:r>
              <a:endParaRPr sz="1400" dirty="0">
                <a:solidFill>
                  <a:srgbClr val="072070"/>
                </a:solidFill>
                <a:latin typeface="+mj-lt"/>
                <a:cs typeface="Arial MT"/>
              </a:endParaRPr>
            </a:p>
          </p:txBody>
        </p:sp>
        <p:sp>
          <p:nvSpPr>
            <p:cNvPr id="73" name="Cercle : creux 72">
              <a:extLst>
                <a:ext uri="{FF2B5EF4-FFF2-40B4-BE49-F238E27FC236}">
                  <a16:creationId xmlns:a16="http://schemas.microsoft.com/office/drawing/2014/main" id="{EE818462-E2E4-49D8-BDB9-E505DAF10B2D}"/>
                </a:ext>
              </a:extLst>
            </p:cNvPr>
            <p:cNvSpPr/>
            <p:nvPr/>
          </p:nvSpPr>
          <p:spPr>
            <a:xfrm>
              <a:off x="1307918" y="6371697"/>
              <a:ext cx="349589" cy="377106"/>
            </a:xfrm>
            <a:prstGeom prst="donut">
              <a:avLst/>
            </a:prstGeom>
            <a:solidFill>
              <a:srgbClr val="5F5F60"/>
            </a:solidFill>
          </p:spPr>
          <p:txBody>
            <a:bodyPr wrap="square" lIns="0" tIns="0" rIns="0" bIns="0" rtlCol="0"/>
            <a:lstStyle/>
            <a:p>
              <a:endParaRPr lang="fr-FR" b="1"/>
            </a:p>
          </p:txBody>
        </p:sp>
        <p:sp>
          <p:nvSpPr>
            <p:cNvPr id="74" name="Cercle : creux 73">
              <a:extLst>
                <a:ext uri="{FF2B5EF4-FFF2-40B4-BE49-F238E27FC236}">
                  <a16:creationId xmlns:a16="http://schemas.microsoft.com/office/drawing/2014/main" id="{FB36FD39-F9ED-425A-A8BB-6DA77658C197}"/>
                </a:ext>
              </a:extLst>
            </p:cNvPr>
            <p:cNvSpPr/>
            <p:nvPr/>
          </p:nvSpPr>
          <p:spPr>
            <a:xfrm>
              <a:off x="3122022" y="6383361"/>
              <a:ext cx="349589" cy="377106"/>
            </a:xfrm>
            <a:prstGeom prst="donut">
              <a:avLst/>
            </a:prstGeom>
            <a:solidFill>
              <a:srgbClr val="5F5F60"/>
            </a:solidFill>
          </p:spPr>
          <p:txBody>
            <a:bodyPr wrap="square" lIns="0" tIns="0" rIns="0" bIns="0" rtlCol="0"/>
            <a:lstStyle/>
            <a:p>
              <a:endParaRPr lang="fr-FR" b="1"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327A5CA1-D16D-4165-8443-B1DB336189BC}"/>
                </a:ext>
              </a:extLst>
            </p:cNvPr>
            <p:cNvSpPr txBox="1"/>
            <p:nvPr/>
          </p:nvSpPr>
          <p:spPr>
            <a:xfrm>
              <a:off x="2641342" y="5716310"/>
              <a:ext cx="1319031" cy="401391"/>
            </a:xfrm>
            <a:prstGeom prst="rect">
              <a:avLst/>
            </a:prstGeom>
            <a:solidFill>
              <a:srgbClr val="072070"/>
            </a:solidFill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+mj-lt"/>
                  <a:cs typeface="Arial MT"/>
                </a:rPr>
                <a:t>Arrêté MF &amp; MC 01/03/2016</a:t>
              </a:r>
              <a:endParaRPr sz="1400" dirty="0">
                <a:solidFill>
                  <a:schemeClr val="bg1"/>
                </a:solidFill>
                <a:latin typeface="+mj-lt"/>
                <a:cs typeface="Arial MT"/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90FC06A2-DDE2-4F13-B00D-84B3F869951A}"/>
                </a:ext>
              </a:extLst>
            </p:cNvPr>
            <p:cNvCxnSpPr>
              <a:cxnSpLocks/>
              <a:stCxn id="75" idx="2"/>
              <a:endCxn id="74" idx="0"/>
            </p:cNvCxnSpPr>
            <p:nvPr/>
          </p:nvCxnSpPr>
          <p:spPr>
            <a:xfrm flipH="1">
              <a:off x="3296817" y="6117701"/>
              <a:ext cx="4041" cy="265660"/>
            </a:xfrm>
            <a:prstGeom prst="line">
              <a:avLst/>
            </a:prstGeom>
            <a:ln w="12700">
              <a:solidFill>
                <a:srgbClr val="5F5F60"/>
              </a:solidFill>
            </a:ln>
          </p:spPr>
        </p:cxn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2A15E948-09C9-4F01-826D-EF9C3F59ED8A}"/>
                </a:ext>
              </a:extLst>
            </p:cNvPr>
            <p:cNvSpPr txBox="1"/>
            <p:nvPr/>
          </p:nvSpPr>
          <p:spPr>
            <a:xfrm>
              <a:off x="772383" y="6156331"/>
              <a:ext cx="610649" cy="289498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dirty="0">
                  <a:solidFill>
                    <a:srgbClr val="5F5F60"/>
                  </a:solidFill>
                  <a:latin typeface="+mj-lt"/>
                  <a:cs typeface="Arial MT"/>
                </a:rPr>
                <a:t>50%</a:t>
              </a:r>
              <a:endParaRPr sz="1600" b="1" dirty="0">
                <a:solidFill>
                  <a:srgbClr val="5F5F60"/>
                </a:solidFill>
                <a:latin typeface="+mj-lt"/>
                <a:cs typeface="Arial MT"/>
              </a:endParaRPr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11274752-A0FD-4DB0-9512-707CFB32C019}"/>
                </a:ext>
              </a:extLst>
            </p:cNvPr>
            <p:cNvSpPr txBox="1"/>
            <p:nvPr/>
          </p:nvSpPr>
          <p:spPr>
            <a:xfrm>
              <a:off x="2677303" y="6156331"/>
              <a:ext cx="564680" cy="289498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dirty="0">
                  <a:solidFill>
                    <a:srgbClr val="5F5F60"/>
                  </a:solidFill>
                  <a:latin typeface="+mj-lt"/>
                  <a:cs typeface="Arial MT"/>
                </a:rPr>
                <a:t>80%</a:t>
              </a:r>
              <a:endParaRPr sz="1600" b="1" dirty="0">
                <a:solidFill>
                  <a:srgbClr val="5F5F60"/>
                </a:solidFill>
                <a:latin typeface="+mj-lt"/>
                <a:cs typeface="Arial MT"/>
              </a:endParaRPr>
            </a:p>
          </p:txBody>
        </p:sp>
        <p:sp>
          <p:nvSpPr>
            <p:cNvPr id="79" name="Cercle : creux 78">
              <a:extLst>
                <a:ext uri="{FF2B5EF4-FFF2-40B4-BE49-F238E27FC236}">
                  <a16:creationId xmlns:a16="http://schemas.microsoft.com/office/drawing/2014/main" id="{7F2BAC73-4A27-4D4A-AAA1-541D9D4CC06D}"/>
                </a:ext>
              </a:extLst>
            </p:cNvPr>
            <p:cNvSpPr/>
            <p:nvPr/>
          </p:nvSpPr>
          <p:spPr>
            <a:xfrm>
              <a:off x="5063198" y="6398497"/>
              <a:ext cx="349589" cy="377106"/>
            </a:xfrm>
            <a:prstGeom prst="donut">
              <a:avLst/>
            </a:prstGeom>
            <a:solidFill>
              <a:srgbClr val="5F5F60"/>
            </a:solidFill>
          </p:spPr>
          <p:txBody>
            <a:bodyPr wrap="square" lIns="0" tIns="0" rIns="0" bIns="0" rtlCol="0"/>
            <a:lstStyle/>
            <a:p>
              <a:endParaRPr lang="fr-FR" b="1"/>
            </a:p>
          </p:txBody>
        </p:sp>
        <p:sp>
          <p:nvSpPr>
            <p:cNvPr id="80" name="object 18">
              <a:extLst>
                <a:ext uri="{FF2B5EF4-FFF2-40B4-BE49-F238E27FC236}">
                  <a16:creationId xmlns:a16="http://schemas.microsoft.com/office/drawing/2014/main" id="{CD59B2CE-3477-4F04-A68F-262E93D2FBE4}"/>
                </a:ext>
              </a:extLst>
            </p:cNvPr>
            <p:cNvSpPr txBox="1"/>
            <p:nvPr/>
          </p:nvSpPr>
          <p:spPr>
            <a:xfrm>
              <a:off x="4557731" y="5716310"/>
              <a:ext cx="1350385" cy="4013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wrap="square" lIns="0" tIns="12700" rIns="0" bIns="0" rtlCol="0" anchor="ctr" anchorCtr="0">
              <a:noAutofit/>
            </a:bodyPr>
            <a:lstStyle>
              <a:defPPr>
                <a:defRPr kern="0"/>
              </a:defPPr>
              <a:lvl1pPr marL="12700" marR="5080" algn="ctr">
                <a:lnSpc>
                  <a:spcPct val="100000"/>
                </a:lnSpc>
                <a:spcBef>
                  <a:spcPts val="100"/>
                </a:spcBef>
                <a:defRPr sz="1400" b="1">
                  <a:solidFill>
                    <a:srgbClr val="072070"/>
                  </a:solidFill>
                  <a:latin typeface="+mj-lt"/>
                  <a:cs typeface="Arial MT"/>
                </a:defRPr>
              </a:lvl1pPr>
            </a:lstStyle>
            <a:p>
              <a:r>
                <a:rPr lang="fr-FR" dirty="0"/>
                <a:t>Arrêté MF &amp; MC 29/04/2022</a:t>
              </a:r>
              <a:endParaRPr dirty="0"/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238FD39E-1269-44FF-A8C2-4FC8CAE1F266}"/>
                </a:ext>
              </a:extLst>
            </p:cNvPr>
            <p:cNvCxnSpPr>
              <a:cxnSpLocks/>
              <a:stCxn id="80" idx="2"/>
              <a:endCxn id="79" idx="0"/>
            </p:cNvCxnSpPr>
            <p:nvPr/>
          </p:nvCxnSpPr>
          <p:spPr>
            <a:xfrm>
              <a:off x="5232924" y="6117701"/>
              <a:ext cx="5069" cy="280796"/>
            </a:xfrm>
            <a:prstGeom prst="line">
              <a:avLst/>
            </a:prstGeom>
            <a:ln w="12700">
              <a:solidFill>
                <a:srgbClr val="5F5F60"/>
              </a:solidFill>
            </a:ln>
          </p:spPr>
        </p:cxnSp>
        <p:sp>
          <p:nvSpPr>
            <p:cNvPr id="82" name="object 18">
              <a:extLst>
                <a:ext uri="{FF2B5EF4-FFF2-40B4-BE49-F238E27FC236}">
                  <a16:creationId xmlns:a16="http://schemas.microsoft.com/office/drawing/2014/main" id="{5D2BC8D0-7FD6-4811-A52A-EECD99C6BC36}"/>
                </a:ext>
              </a:extLst>
            </p:cNvPr>
            <p:cNvSpPr txBox="1"/>
            <p:nvPr/>
          </p:nvSpPr>
          <p:spPr>
            <a:xfrm>
              <a:off x="4533760" y="6156331"/>
              <a:ext cx="756285" cy="289498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dirty="0">
                  <a:solidFill>
                    <a:srgbClr val="5F5F60"/>
                  </a:solidFill>
                  <a:latin typeface="+mj-lt"/>
                  <a:cs typeface="Arial MT"/>
                </a:rPr>
                <a:t>100%</a:t>
              </a:r>
              <a:endParaRPr sz="1600" b="1" dirty="0">
                <a:solidFill>
                  <a:srgbClr val="5F5F60"/>
                </a:solidFill>
                <a:latin typeface="+mj-lt"/>
                <a:cs typeface="Arial MT"/>
              </a:endParaRP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5DD3017F-C0FF-4CE0-96E5-DFDEE3B2898F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 flipH="1">
              <a:off x="1482713" y="6117701"/>
              <a:ext cx="1" cy="253996"/>
            </a:xfrm>
            <a:prstGeom prst="line">
              <a:avLst/>
            </a:prstGeom>
            <a:ln w="12700">
              <a:solidFill>
                <a:srgbClr val="5F5F60"/>
              </a:solidFill>
            </a:ln>
          </p:spPr>
        </p:cxnSp>
      </p:grpSp>
      <p:sp>
        <p:nvSpPr>
          <p:cNvPr id="84" name="object 16">
            <a:extLst>
              <a:ext uri="{FF2B5EF4-FFF2-40B4-BE49-F238E27FC236}">
                <a16:creationId xmlns:a16="http://schemas.microsoft.com/office/drawing/2014/main" id="{B110CF26-689B-493C-A4BD-132D1001C3C9}"/>
              </a:ext>
            </a:extLst>
          </p:cNvPr>
          <p:cNvSpPr txBox="1"/>
          <p:nvPr/>
        </p:nvSpPr>
        <p:spPr>
          <a:xfrm>
            <a:off x="681160" y="4893325"/>
            <a:ext cx="4873757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12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fr-FR" sz="1550" spc="-10" dirty="0">
                <a:solidFill>
                  <a:srgbClr val="071F70"/>
                </a:solidFill>
                <a:latin typeface="+mj-lt"/>
                <a:cs typeface="Arial MT"/>
              </a:rPr>
              <a:t>Evolution du taux de majoration des honoraires au titre des diligences normales:</a:t>
            </a:r>
            <a:endParaRPr sz="1550" dirty="0">
              <a:latin typeface="+mj-lt"/>
              <a:cs typeface="Arial MT"/>
            </a:endParaRPr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5BE429A9-F322-4D87-9CB7-0E3BFF2D426B}"/>
              </a:ext>
            </a:extLst>
          </p:cNvPr>
          <p:cNvSpPr txBox="1"/>
          <p:nvPr/>
        </p:nvSpPr>
        <p:spPr>
          <a:xfrm>
            <a:off x="7284283" y="1632176"/>
            <a:ext cx="4642529" cy="4865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1285" indent="-287020" algn="just"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fr-FR" sz="1550" spc="-10" dirty="0">
                <a:solidFill>
                  <a:srgbClr val="00B050"/>
                </a:solidFill>
                <a:latin typeface="+mj-lt"/>
                <a:cs typeface="Arial MT"/>
              </a:rPr>
              <a:t>Les Co-CAC ne doivent pas être liés par des relations d’association ou par d’autres liens.</a:t>
            </a:r>
          </a:p>
          <a:p>
            <a:pPr marL="299085" marR="121285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fr-FR" sz="1550" spc="-10" dirty="0">
                <a:solidFill>
                  <a:srgbClr val="071F70"/>
                </a:solidFill>
                <a:latin typeface="+mj-lt"/>
                <a:cs typeface="Arial MT"/>
              </a:rPr>
              <a:t>Mission encadrée par la norme approuvée par le Conseil de l’OECT du 06/09/2006 sur la base du principe de l’examen contradictoire;</a:t>
            </a:r>
            <a:endParaRPr sz="1550" dirty="0">
              <a:latin typeface="+mj-l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lang="fr-FR" sz="1550" dirty="0">
                <a:solidFill>
                  <a:srgbClr val="071F70"/>
                </a:solidFill>
                <a:latin typeface="+mj-lt"/>
                <a:cs typeface="Arial MT"/>
              </a:rPr>
              <a:t>Actions devant être effectuées en commun par les Co- CAC </a:t>
            </a:r>
            <a:r>
              <a:rPr lang="fr-FR" sz="1550" i="1" dirty="0">
                <a:solidFill>
                  <a:srgbClr val="0070C0"/>
                </a:solidFill>
                <a:latin typeface="+mj-lt"/>
                <a:cs typeface="Arial MT"/>
              </a:rPr>
              <a:t>(Diligences à l’acceptation, tenue des réunions de planification et de suivi de la mission, collecte des informations et documents nécessaires à la compréhension de l’organisation et des procédures comptables et financières de la société ; tenue des réunions de synthèse et de clôture de la mission)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lang="fr-FR" sz="1550" dirty="0">
                <a:solidFill>
                  <a:srgbClr val="071F70"/>
                </a:solidFill>
                <a:latin typeface="+mj-lt"/>
                <a:cs typeface="Arial MT"/>
              </a:rPr>
              <a:t>Actions pouvant être effectuées en commun par les Co- CAC </a:t>
            </a:r>
            <a:r>
              <a:rPr lang="fr-FR" sz="1550" i="1" dirty="0">
                <a:solidFill>
                  <a:srgbClr val="0070C0"/>
                </a:solidFill>
                <a:latin typeface="+mj-lt"/>
                <a:cs typeface="Arial MT"/>
              </a:rPr>
              <a:t>(Assistance aux inventaires physiques; étendue et exécution des tests des contrôles internes comptables, procédures de confirmation des soldes)</a:t>
            </a:r>
          </a:p>
          <a:p>
            <a:pPr marL="299085" marR="5080" indent="-287020" algn="just">
              <a:spcBef>
                <a:spcPts val="600"/>
              </a:spcBef>
              <a:buFontTx/>
              <a:buChar char="•"/>
              <a:tabLst>
                <a:tab pos="299085" algn="l"/>
              </a:tabLst>
            </a:pPr>
            <a:r>
              <a:rPr lang="fr-FR" sz="1550" spc="-10" dirty="0">
                <a:solidFill>
                  <a:srgbClr val="B31E3A"/>
                </a:solidFill>
                <a:latin typeface="+mj-lt"/>
                <a:cs typeface="Arial MT"/>
              </a:rPr>
              <a:t>Etablissement d’un rapport en commun même en cas d’opinions divergentes.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endParaRPr lang="fr-FR" sz="1550" i="1" dirty="0">
              <a:solidFill>
                <a:srgbClr val="0070C0"/>
              </a:solidFill>
              <a:latin typeface="+mj-lt"/>
              <a:cs typeface="Arial MT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F7B64A2C-9E20-4191-B271-7259891936C4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B2C48E00-9636-442A-9F33-9F0D31A72F1A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3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0" grpId="0" animBg="1"/>
      <p:bldP spid="61" grpId="0"/>
      <p:bldP spid="62" grpId="0"/>
      <p:bldP spid="63" grpId="0" animBg="1"/>
      <p:bldP spid="64" grpId="0"/>
      <p:bldP spid="68" grpId="0" animBg="1"/>
      <p:bldP spid="69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3790" y="1220911"/>
            <a:ext cx="27204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0B050"/>
                </a:solidFill>
                <a:latin typeface="+mj-lt"/>
              </a:rPr>
              <a:t>L’indépendance des CAC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22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D4E6A69-020E-473D-A407-DE922E9B3E78}"/>
              </a:ext>
            </a:extLst>
          </p:cNvPr>
          <p:cNvGrpSpPr/>
          <p:nvPr/>
        </p:nvGrpSpPr>
        <p:grpSpPr>
          <a:xfrm>
            <a:off x="2014237" y="1577524"/>
            <a:ext cx="4036747" cy="1382450"/>
            <a:chOff x="2014237" y="1577524"/>
            <a:chExt cx="4036747" cy="1382450"/>
          </a:xfrm>
        </p:grpSpPr>
        <p:sp>
          <p:nvSpPr>
            <p:cNvPr id="41" name="Shape 2">
              <a:extLst>
                <a:ext uri="{FF2B5EF4-FFF2-40B4-BE49-F238E27FC236}">
                  <a16:creationId xmlns:a16="http://schemas.microsoft.com/office/drawing/2014/main" id="{89D36AE0-09B6-40F9-82FE-1CA552D5312A}"/>
                </a:ext>
              </a:extLst>
            </p:cNvPr>
            <p:cNvSpPr/>
            <p:nvPr/>
          </p:nvSpPr>
          <p:spPr>
            <a:xfrm>
              <a:off x="2014822" y="1577524"/>
              <a:ext cx="4036162" cy="1382450"/>
            </a:xfrm>
            <a:custGeom>
              <a:avLst/>
              <a:gdLst/>
              <a:ahLst/>
              <a:cxnLst/>
              <a:rect l="l" t="t" r="r" b="b"/>
              <a:pathLst>
                <a:path w="3474720" h="1188720">
                  <a:moveTo>
                    <a:pt x="0" y="0"/>
                  </a:moveTo>
                  <a:lnTo>
                    <a:pt x="3474720" y="0"/>
                  </a:lnTo>
                  <a:lnTo>
                    <a:pt x="3474720" y="118872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F6FC6"/>
              </a:solidFill>
              <a:prstDash val="solid"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2" name="Text 3">
              <a:extLst>
                <a:ext uri="{FF2B5EF4-FFF2-40B4-BE49-F238E27FC236}">
                  <a16:creationId xmlns:a16="http://schemas.microsoft.com/office/drawing/2014/main" id="{15F5DAFE-F76E-450D-B758-BD114545DDCD}"/>
                </a:ext>
              </a:extLst>
            </p:cNvPr>
            <p:cNvSpPr/>
            <p:nvPr/>
          </p:nvSpPr>
          <p:spPr>
            <a:xfrm>
              <a:off x="2014237" y="1600908"/>
              <a:ext cx="3474720" cy="394210"/>
            </a:xfrm>
            <a:prstGeom prst="rect">
              <a:avLst/>
            </a:prstGeom>
            <a:noFill/>
            <a:ln/>
          </p:spPr>
          <p:txBody>
            <a:bodyPr wrap="square" lIns="95250" tIns="95250" rIns="95250" bIns="95250" rtlCol="0" anchor="t">
              <a:spAutoFit/>
            </a:bodyPr>
            <a:lstStyle/>
            <a:p>
              <a:pPr>
                <a:lnSpc>
                  <a:spcPct val="80000"/>
                </a:lnSpc>
                <a:spcBef>
                  <a:spcPts val="375"/>
                </a:spcBef>
              </a:pPr>
              <a:r>
                <a:rPr lang="fr-FR" sz="1600" b="1" dirty="0">
                  <a:solidFill>
                    <a:srgbClr val="0070C0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Indépendance d’esprit [Être]</a:t>
              </a:r>
              <a:endParaRPr lang="fr-FR" sz="16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43" name="Text 4">
              <a:extLst>
                <a:ext uri="{FF2B5EF4-FFF2-40B4-BE49-F238E27FC236}">
                  <a16:creationId xmlns:a16="http://schemas.microsoft.com/office/drawing/2014/main" id="{D720B5F0-F7B3-4BB3-8F05-1FD47E15470C}"/>
                </a:ext>
              </a:extLst>
            </p:cNvPr>
            <p:cNvSpPr/>
            <p:nvPr/>
          </p:nvSpPr>
          <p:spPr>
            <a:xfrm>
              <a:off x="2031170" y="1901543"/>
              <a:ext cx="4019814" cy="1058431"/>
            </a:xfrm>
            <a:prstGeom prst="rect">
              <a:avLst/>
            </a:prstGeom>
            <a:noFill/>
            <a:ln/>
          </p:spPr>
          <p:txBody>
            <a:bodyPr wrap="square" lIns="95250" tIns="95250" rIns="95250" bIns="95250" rtlCol="0" anchor="t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ts val="375"/>
                </a:spcBef>
              </a:pPr>
              <a:r>
                <a:rPr lang="fr-FR" sz="1400" dirty="0">
                  <a:solidFill>
                    <a:srgbClr val="000000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L’état d’esprit qui permet à une personne d’exprimer une conclusion indépendamment de toute influence susceptible de compromettre son jugement professionnel, et donc d’agir avec intégrité et de faire preuve d’objectivité et d’esprit critique.</a:t>
              </a:r>
              <a:endParaRPr lang="fr-FR" sz="1400" dirty="0">
                <a:latin typeface="+mj-lt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AEC74E-3345-4601-AABD-216B157AA6F7}"/>
              </a:ext>
            </a:extLst>
          </p:cNvPr>
          <p:cNvGrpSpPr/>
          <p:nvPr/>
        </p:nvGrpSpPr>
        <p:grpSpPr>
          <a:xfrm>
            <a:off x="6295527" y="1577524"/>
            <a:ext cx="4036747" cy="1382450"/>
            <a:chOff x="6295527" y="1577524"/>
            <a:chExt cx="4036747" cy="1382450"/>
          </a:xfrm>
        </p:grpSpPr>
        <p:sp>
          <p:nvSpPr>
            <p:cNvPr id="47" name="Shape 2">
              <a:extLst>
                <a:ext uri="{FF2B5EF4-FFF2-40B4-BE49-F238E27FC236}">
                  <a16:creationId xmlns:a16="http://schemas.microsoft.com/office/drawing/2014/main" id="{99B2FABE-FFC3-45B1-B2A5-9B433D91DC84}"/>
                </a:ext>
              </a:extLst>
            </p:cNvPr>
            <p:cNvSpPr/>
            <p:nvPr/>
          </p:nvSpPr>
          <p:spPr>
            <a:xfrm>
              <a:off x="6296112" y="1577524"/>
              <a:ext cx="4036162" cy="1382450"/>
            </a:xfrm>
            <a:custGeom>
              <a:avLst/>
              <a:gdLst/>
              <a:ahLst/>
              <a:cxnLst/>
              <a:rect l="l" t="t" r="r" b="b"/>
              <a:pathLst>
                <a:path w="3474720" h="1188720">
                  <a:moveTo>
                    <a:pt x="0" y="0"/>
                  </a:moveTo>
                  <a:lnTo>
                    <a:pt x="3474720" y="0"/>
                  </a:lnTo>
                  <a:lnTo>
                    <a:pt x="3474720" y="118872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B9BD5"/>
              </a:solidFill>
              <a:prstDash val="solid"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8" name="Text 3">
              <a:extLst>
                <a:ext uri="{FF2B5EF4-FFF2-40B4-BE49-F238E27FC236}">
                  <a16:creationId xmlns:a16="http://schemas.microsoft.com/office/drawing/2014/main" id="{0D6288F9-6879-4870-A07D-3E16CA51DBA9}"/>
                </a:ext>
              </a:extLst>
            </p:cNvPr>
            <p:cNvSpPr/>
            <p:nvPr/>
          </p:nvSpPr>
          <p:spPr>
            <a:xfrm>
              <a:off x="6295527" y="1600908"/>
              <a:ext cx="3474720" cy="394210"/>
            </a:xfrm>
            <a:prstGeom prst="rect">
              <a:avLst/>
            </a:prstGeom>
            <a:noFill/>
            <a:ln/>
          </p:spPr>
          <p:txBody>
            <a:bodyPr wrap="square" lIns="95250" tIns="95250" rIns="95250" bIns="95250" rtlCol="0" anchor="t">
              <a:spAutoFit/>
            </a:bodyPr>
            <a:lstStyle/>
            <a:p>
              <a:pPr>
                <a:lnSpc>
                  <a:spcPct val="80000"/>
                </a:lnSpc>
                <a:spcBef>
                  <a:spcPts val="375"/>
                </a:spcBef>
              </a:pPr>
              <a:r>
                <a:rPr lang="fr-FR" sz="1600" b="1" dirty="0">
                  <a:solidFill>
                    <a:srgbClr val="00B0F0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Indépendance en apparence [Paraitre]</a:t>
              </a:r>
            </a:p>
          </p:txBody>
        </p:sp>
        <p:sp>
          <p:nvSpPr>
            <p:cNvPr id="52" name="Text 4">
              <a:extLst>
                <a:ext uri="{FF2B5EF4-FFF2-40B4-BE49-F238E27FC236}">
                  <a16:creationId xmlns:a16="http://schemas.microsoft.com/office/drawing/2014/main" id="{4771AD9B-9AC1-49AD-9FBA-B8E01768BFAD}"/>
                </a:ext>
              </a:extLst>
            </p:cNvPr>
            <p:cNvSpPr/>
            <p:nvPr/>
          </p:nvSpPr>
          <p:spPr>
            <a:xfrm>
              <a:off x="6312460" y="1901543"/>
              <a:ext cx="4019814" cy="1058431"/>
            </a:xfrm>
            <a:prstGeom prst="rect">
              <a:avLst/>
            </a:prstGeom>
            <a:noFill/>
            <a:ln/>
          </p:spPr>
          <p:txBody>
            <a:bodyPr wrap="square" lIns="95250" tIns="95250" rIns="95250" bIns="95250" rtlCol="0" anchor="t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ts val="375"/>
                </a:spcBef>
              </a:pPr>
              <a:r>
                <a:rPr lang="fr-FR" sz="1400" dirty="0">
                  <a:solidFill>
                    <a:srgbClr val="000000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le fait d’éviter toute situation dont l’importance est telle qu’</a:t>
              </a:r>
              <a:r>
                <a:rPr lang="fr-FR" sz="1400" b="1" dirty="0">
                  <a:solidFill>
                    <a:srgbClr val="B31E3A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un tiers raisonnable</a:t>
              </a:r>
              <a:r>
                <a:rPr lang="fr-FR" sz="1400" dirty="0">
                  <a:solidFill>
                    <a:srgbClr val="000000"/>
                  </a:solidFill>
                  <a:latin typeface="+mj-lt"/>
                  <a:ea typeface="Arial" pitchFamily="34" charset="-122"/>
                  <a:cs typeface="Arial" pitchFamily="34" charset="-120"/>
                </a:rPr>
                <a:t> et éclairé conclurait probablement que l’intégrité, l’objectivité ou l’esprit critique du cabinet ou du membre de l’équipe d’audit ou de mission d’assurance a été compromis.</a:t>
              </a:r>
              <a:endParaRPr lang="fr-FR" sz="1400" dirty="0">
                <a:latin typeface="+mj-lt"/>
              </a:endParaRPr>
            </a:p>
          </p:txBody>
        </p:sp>
      </p:grpSp>
      <p:cxnSp>
        <p:nvCxnSpPr>
          <p:cNvPr id="53" name="Google Shape;1367;p31">
            <a:extLst>
              <a:ext uri="{FF2B5EF4-FFF2-40B4-BE49-F238E27FC236}">
                <a16:creationId xmlns:a16="http://schemas.microsoft.com/office/drawing/2014/main" id="{F6DE9126-FBC5-4C97-9212-199E9B748705}"/>
              </a:ext>
            </a:extLst>
          </p:cNvPr>
          <p:cNvCxnSpPr>
            <a:cxnSpLocks/>
            <a:stCxn id="127" idx="1"/>
          </p:cNvCxnSpPr>
          <p:nvPr/>
        </p:nvCxnSpPr>
        <p:spPr>
          <a:xfrm>
            <a:off x="4286680" y="4033950"/>
            <a:ext cx="1391790" cy="1492819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1368;p31">
            <a:extLst>
              <a:ext uri="{FF2B5EF4-FFF2-40B4-BE49-F238E27FC236}">
                <a16:creationId xmlns:a16="http://schemas.microsoft.com/office/drawing/2014/main" id="{03DFA968-2F47-499A-9B80-FEAFB771ABDF}"/>
              </a:ext>
            </a:extLst>
          </p:cNvPr>
          <p:cNvCxnSpPr/>
          <p:nvPr/>
        </p:nvCxnSpPr>
        <p:spPr>
          <a:xfrm rot="10800000" flipH="1">
            <a:off x="5677395" y="4282844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1369;p31">
            <a:extLst>
              <a:ext uri="{FF2B5EF4-FFF2-40B4-BE49-F238E27FC236}">
                <a16:creationId xmlns:a16="http://schemas.microsoft.com/office/drawing/2014/main" id="{D846E08E-86B5-443A-8977-1BC14E047EF5}"/>
              </a:ext>
            </a:extLst>
          </p:cNvPr>
          <p:cNvCxnSpPr/>
          <p:nvPr/>
        </p:nvCxnSpPr>
        <p:spPr>
          <a:xfrm rot="10800000">
            <a:off x="6860895" y="4282844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1370;p31">
            <a:extLst>
              <a:ext uri="{FF2B5EF4-FFF2-40B4-BE49-F238E27FC236}">
                <a16:creationId xmlns:a16="http://schemas.microsoft.com/office/drawing/2014/main" id="{AC181083-AC33-455E-8012-CAC178720E3C}"/>
              </a:ext>
            </a:extLst>
          </p:cNvPr>
          <p:cNvCxnSpPr/>
          <p:nvPr/>
        </p:nvCxnSpPr>
        <p:spPr>
          <a:xfrm rot="10800000" flipH="1">
            <a:off x="8055220" y="4282844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1371;p31">
            <a:extLst>
              <a:ext uri="{FF2B5EF4-FFF2-40B4-BE49-F238E27FC236}">
                <a16:creationId xmlns:a16="http://schemas.microsoft.com/office/drawing/2014/main" id="{5EE7363D-8F92-4EE8-8A12-356F7FE1A62D}"/>
              </a:ext>
            </a:extLst>
          </p:cNvPr>
          <p:cNvCxnSpPr/>
          <p:nvPr/>
        </p:nvCxnSpPr>
        <p:spPr>
          <a:xfrm rot="10800000">
            <a:off x="9238720" y="4282844"/>
            <a:ext cx="1183500" cy="12435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" name="Google Shape;1373;p31">
            <a:extLst>
              <a:ext uri="{FF2B5EF4-FFF2-40B4-BE49-F238E27FC236}">
                <a16:creationId xmlns:a16="http://schemas.microsoft.com/office/drawing/2014/main" id="{6B7210EF-0E75-42AD-A752-4368386271CE}"/>
              </a:ext>
            </a:extLst>
          </p:cNvPr>
          <p:cNvGrpSpPr/>
          <p:nvPr/>
        </p:nvGrpSpPr>
        <p:grpSpPr>
          <a:xfrm>
            <a:off x="5067373" y="3332258"/>
            <a:ext cx="1209359" cy="2304304"/>
            <a:chOff x="1589653" y="1181939"/>
            <a:chExt cx="1209359" cy="2304304"/>
          </a:xfrm>
        </p:grpSpPr>
        <p:sp>
          <p:nvSpPr>
            <p:cNvPr id="70" name="Google Shape;1374;p31">
              <a:extLst>
                <a:ext uri="{FF2B5EF4-FFF2-40B4-BE49-F238E27FC236}">
                  <a16:creationId xmlns:a16="http://schemas.microsoft.com/office/drawing/2014/main" id="{0A7FCE75-8582-4E3F-9FCE-9B3A16189078}"/>
                </a:ext>
              </a:extLst>
            </p:cNvPr>
            <p:cNvSpPr/>
            <p:nvPr/>
          </p:nvSpPr>
          <p:spPr>
            <a:xfrm>
              <a:off x="2129085" y="1345446"/>
              <a:ext cx="130496" cy="124162"/>
            </a:xfrm>
            <a:custGeom>
              <a:avLst/>
              <a:gdLst/>
              <a:ahLst/>
              <a:cxnLst/>
              <a:rect l="l" t="t" r="r" b="b"/>
              <a:pathLst>
                <a:path w="4656" h="4430" extrusionOk="0">
                  <a:moveTo>
                    <a:pt x="2429" y="477"/>
                  </a:moveTo>
                  <a:cubicBezTo>
                    <a:pt x="2881" y="477"/>
                    <a:pt x="3322" y="644"/>
                    <a:pt x="3667" y="977"/>
                  </a:cubicBezTo>
                  <a:cubicBezTo>
                    <a:pt x="4001" y="1310"/>
                    <a:pt x="4179" y="1751"/>
                    <a:pt x="4179" y="2215"/>
                  </a:cubicBezTo>
                  <a:cubicBezTo>
                    <a:pt x="4179" y="2680"/>
                    <a:pt x="4001" y="3120"/>
                    <a:pt x="3667" y="3453"/>
                  </a:cubicBezTo>
                  <a:cubicBezTo>
                    <a:pt x="3334" y="3775"/>
                    <a:pt x="2893" y="3965"/>
                    <a:pt x="2429" y="3965"/>
                  </a:cubicBezTo>
                  <a:cubicBezTo>
                    <a:pt x="1965" y="3965"/>
                    <a:pt x="1524" y="3775"/>
                    <a:pt x="1203" y="3453"/>
                  </a:cubicBezTo>
                  <a:cubicBezTo>
                    <a:pt x="512" y="2775"/>
                    <a:pt x="512" y="1668"/>
                    <a:pt x="1203" y="977"/>
                  </a:cubicBezTo>
                  <a:cubicBezTo>
                    <a:pt x="1536" y="644"/>
                    <a:pt x="1988" y="477"/>
                    <a:pt x="2429" y="477"/>
                  </a:cubicBezTo>
                  <a:close/>
                  <a:moveTo>
                    <a:pt x="2429" y="1"/>
                  </a:moveTo>
                  <a:cubicBezTo>
                    <a:pt x="1860" y="1"/>
                    <a:pt x="1292" y="215"/>
                    <a:pt x="857" y="644"/>
                  </a:cubicBezTo>
                  <a:cubicBezTo>
                    <a:pt x="0" y="1513"/>
                    <a:pt x="0" y="2918"/>
                    <a:pt x="857" y="3787"/>
                  </a:cubicBezTo>
                  <a:cubicBezTo>
                    <a:pt x="1286" y="4204"/>
                    <a:pt x="1834" y="4430"/>
                    <a:pt x="2429" y="4430"/>
                  </a:cubicBezTo>
                  <a:cubicBezTo>
                    <a:pt x="3024" y="4430"/>
                    <a:pt x="3584" y="4204"/>
                    <a:pt x="4001" y="3787"/>
                  </a:cubicBezTo>
                  <a:cubicBezTo>
                    <a:pt x="4417" y="3370"/>
                    <a:pt x="4655" y="2811"/>
                    <a:pt x="4655" y="2215"/>
                  </a:cubicBezTo>
                  <a:cubicBezTo>
                    <a:pt x="4655" y="1620"/>
                    <a:pt x="4417" y="1060"/>
                    <a:pt x="4001" y="644"/>
                  </a:cubicBezTo>
                  <a:cubicBezTo>
                    <a:pt x="3566" y="215"/>
                    <a:pt x="2997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5;p31">
              <a:extLst>
                <a:ext uri="{FF2B5EF4-FFF2-40B4-BE49-F238E27FC236}">
                  <a16:creationId xmlns:a16="http://schemas.microsoft.com/office/drawing/2014/main" id="{F0E6A893-9DCB-48CA-B69A-CB74C995B22F}"/>
                </a:ext>
              </a:extLst>
            </p:cNvPr>
            <p:cNvSpPr/>
            <p:nvPr/>
          </p:nvSpPr>
          <p:spPr>
            <a:xfrm>
              <a:off x="1678921" y="1480568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8287" y="1"/>
                  </a:moveTo>
                  <a:cubicBezTo>
                    <a:pt x="3727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7" y="54567"/>
                    <a:pt x="16657" y="59020"/>
                  </a:cubicBezTo>
                  <a:lnTo>
                    <a:pt x="16657" y="59449"/>
                  </a:lnTo>
                  <a:cubicBezTo>
                    <a:pt x="16657" y="61628"/>
                    <a:pt x="16003" y="63723"/>
                    <a:pt x="14919" y="65616"/>
                  </a:cubicBezTo>
                  <a:cubicBezTo>
                    <a:pt x="14526" y="66319"/>
                    <a:pt x="14324" y="67140"/>
                    <a:pt x="14419" y="68033"/>
                  </a:cubicBezTo>
                  <a:cubicBezTo>
                    <a:pt x="14621" y="69855"/>
                    <a:pt x="16098" y="71331"/>
                    <a:pt x="17919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0" y="69784"/>
                    <a:pt x="22360" y="67581"/>
                  </a:cubicBezTo>
                  <a:cubicBezTo>
                    <a:pt x="22360" y="66854"/>
                    <a:pt x="22158" y="66164"/>
                    <a:pt x="21813" y="65580"/>
                  </a:cubicBezTo>
                  <a:cubicBezTo>
                    <a:pt x="20717" y="63723"/>
                    <a:pt x="20110" y="61628"/>
                    <a:pt x="20110" y="59484"/>
                  </a:cubicBezTo>
                  <a:lnTo>
                    <a:pt x="20110" y="59020"/>
                  </a:lnTo>
                  <a:cubicBezTo>
                    <a:pt x="20110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0" y="1"/>
                    <a:pt x="2848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6;p31">
              <a:extLst>
                <a:ext uri="{FF2B5EF4-FFF2-40B4-BE49-F238E27FC236}">
                  <a16:creationId xmlns:a16="http://schemas.microsoft.com/office/drawing/2014/main" id="{8F313B03-9E90-4ECD-8B33-FFA6900F8FD5}"/>
                </a:ext>
              </a:extLst>
            </p:cNvPr>
            <p:cNvSpPr/>
            <p:nvPr/>
          </p:nvSpPr>
          <p:spPr>
            <a:xfrm>
              <a:off x="1589653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3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93" y="11074"/>
                    <a:pt x="3084" y="11074"/>
                  </a:cubicBezTo>
                  <a:lnTo>
                    <a:pt x="40065" y="11074"/>
                  </a:lnTo>
                  <a:cubicBezTo>
                    <a:pt x="41767" y="11074"/>
                    <a:pt x="43148" y="9692"/>
                    <a:pt x="43148" y="7990"/>
                  </a:cubicBezTo>
                  <a:lnTo>
                    <a:pt x="43148" y="3085"/>
                  </a:lnTo>
                  <a:cubicBezTo>
                    <a:pt x="43148" y="1382"/>
                    <a:pt x="41767" y="1"/>
                    <a:pt x="400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Menace 1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1377;p31">
              <a:extLst>
                <a:ext uri="{FF2B5EF4-FFF2-40B4-BE49-F238E27FC236}">
                  <a16:creationId xmlns:a16="http://schemas.microsoft.com/office/drawing/2014/main" id="{B76BC999-8142-45E3-BE82-CABE75F52EF3}"/>
                </a:ext>
              </a:extLst>
            </p:cNvPr>
            <p:cNvSpPr/>
            <p:nvPr/>
          </p:nvSpPr>
          <p:spPr>
            <a:xfrm>
              <a:off x="2127417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1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1" y="4775"/>
                  </a:cubicBezTo>
                  <a:cubicBezTo>
                    <a:pt x="3703" y="4775"/>
                    <a:pt x="4774" y="3716"/>
                    <a:pt x="4774" y="2394"/>
                  </a:cubicBezTo>
                  <a:cubicBezTo>
                    <a:pt x="4774" y="1073"/>
                    <a:pt x="3703" y="1"/>
                    <a:pt x="23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8;p31">
              <a:extLst>
                <a:ext uri="{FF2B5EF4-FFF2-40B4-BE49-F238E27FC236}">
                  <a16:creationId xmlns:a16="http://schemas.microsoft.com/office/drawing/2014/main" id="{195359B7-0C26-4477-A598-0B2A896CA759}"/>
                </a:ext>
              </a:extLst>
            </p:cNvPr>
            <p:cNvSpPr/>
            <p:nvPr/>
          </p:nvSpPr>
          <p:spPr>
            <a:xfrm>
              <a:off x="1925689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6" y="1"/>
                  </a:moveTo>
                  <a:cubicBezTo>
                    <a:pt x="4287" y="1"/>
                    <a:pt x="1" y="4287"/>
                    <a:pt x="1" y="9585"/>
                  </a:cubicBezTo>
                  <a:cubicBezTo>
                    <a:pt x="1" y="14872"/>
                    <a:pt x="4287" y="19170"/>
                    <a:pt x="9586" y="19170"/>
                  </a:cubicBezTo>
                  <a:cubicBezTo>
                    <a:pt x="14872" y="19170"/>
                    <a:pt x="19170" y="14872"/>
                    <a:pt x="19170" y="9585"/>
                  </a:cubicBezTo>
                  <a:cubicBezTo>
                    <a:pt x="19170" y="4287"/>
                    <a:pt x="14872" y="1"/>
                    <a:pt x="9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9;p31">
              <a:extLst>
                <a:ext uri="{FF2B5EF4-FFF2-40B4-BE49-F238E27FC236}">
                  <a16:creationId xmlns:a16="http://schemas.microsoft.com/office/drawing/2014/main" id="{3EEE7BEA-41E0-499D-9E22-6F93D9E85737}"/>
                </a:ext>
              </a:extLst>
            </p:cNvPr>
            <p:cNvSpPr/>
            <p:nvPr/>
          </p:nvSpPr>
          <p:spPr>
            <a:xfrm>
              <a:off x="1988765" y="124499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5" y="1"/>
                  </a:moveTo>
                  <a:cubicBezTo>
                    <a:pt x="3286" y="1"/>
                    <a:pt x="0" y="3275"/>
                    <a:pt x="0" y="7335"/>
                  </a:cubicBezTo>
                  <a:cubicBezTo>
                    <a:pt x="0" y="11383"/>
                    <a:pt x="3286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80;p31">
              <a:extLst>
                <a:ext uri="{FF2B5EF4-FFF2-40B4-BE49-F238E27FC236}">
                  <a16:creationId xmlns:a16="http://schemas.microsoft.com/office/drawing/2014/main" id="{AB9F4157-AB05-46AB-967A-CC34BFC3820D}"/>
                </a:ext>
              </a:extLst>
            </p:cNvPr>
            <p:cNvSpPr/>
            <p:nvPr/>
          </p:nvSpPr>
          <p:spPr>
            <a:xfrm>
              <a:off x="2064677" y="1309403"/>
              <a:ext cx="259310" cy="258329"/>
            </a:xfrm>
            <a:custGeom>
              <a:avLst/>
              <a:gdLst/>
              <a:ahLst/>
              <a:cxnLst/>
              <a:rect l="l" t="t" r="r" b="b"/>
              <a:pathLst>
                <a:path w="9252" h="9217" extrusionOk="0">
                  <a:moveTo>
                    <a:pt x="3501" y="477"/>
                  </a:moveTo>
                  <a:cubicBezTo>
                    <a:pt x="4311" y="477"/>
                    <a:pt x="5073" y="799"/>
                    <a:pt x="5644" y="1370"/>
                  </a:cubicBezTo>
                  <a:cubicBezTo>
                    <a:pt x="6216" y="1930"/>
                    <a:pt x="6525" y="2692"/>
                    <a:pt x="6525" y="3501"/>
                  </a:cubicBezTo>
                  <a:cubicBezTo>
                    <a:pt x="6525" y="4311"/>
                    <a:pt x="6216" y="5073"/>
                    <a:pt x="5644" y="5644"/>
                  </a:cubicBezTo>
                  <a:cubicBezTo>
                    <a:pt x="5073" y="6216"/>
                    <a:pt x="4311" y="6525"/>
                    <a:pt x="3501" y="6525"/>
                  </a:cubicBezTo>
                  <a:cubicBezTo>
                    <a:pt x="2691" y="6525"/>
                    <a:pt x="1941" y="6216"/>
                    <a:pt x="1370" y="5644"/>
                  </a:cubicBezTo>
                  <a:cubicBezTo>
                    <a:pt x="798" y="5073"/>
                    <a:pt x="477" y="4311"/>
                    <a:pt x="477" y="3501"/>
                  </a:cubicBezTo>
                  <a:cubicBezTo>
                    <a:pt x="477" y="2692"/>
                    <a:pt x="798" y="1930"/>
                    <a:pt x="1370" y="1370"/>
                  </a:cubicBezTo>
                  <a:cubicBezTo>
                    <a:pt x="1941" y="799"/>
                    <a:pt x="2691" y="477"/>
                    <a:pt x="3501" y="477"/>
                  </a:cubicBezTo>
                  <a:close/>
                  <a:moveTo>
                    <a:pt x="6549" y="5537"/>
                  </a:moveTo>
                  <a:cubicBezTo>
                    <a:pt x="6597" y="5537"/>
                    <a:pt x="6656" y="5549"/>
                    <a:pt x="6692" y="5597"/>
                  </a:cubicBezTo>
                  <a:cubicBezTo>
                    <a:pt x="6763" y="5668"/>
                    <a:pt x="6763" y="5787"/>
                    <a:pt x="6692" y="5871"/>
                  </a:cubicBezTo>
                  <a:lnTo>
                    <a:pt x="5870" y="6692"/>
                  </a:lnTo>
                  <a:cubicBezTo>
                    <a:pt x="5835" y="6728"/>
                    <a:pt x="5784" y="6746"/>
                    <a:pt x="5733" y="6746"/>
                  </a:cubicBezTo>
                  <a:cubicBezTo>
                    <a:pt x="5683" y="6746"/>
                    <a:pt x="5632" y="6728"/>
                    <a:pt x="5596" y="6692"/>
                  </a:cubicBezTo>
                  <a:cubicBezTo>
                    <a:pt x="5513" y="6609"/>
                    <a:pt x="5513" y="6490"/>
                    <a:pt x="5596" y="6406"/>
                  </a:cubicBezTo>
                  <a:lnTo>
                    <a:pt x="6418" y="5597"/>
                  </a:lnTo>
                  <a:cubicBezTo>
                    <a:pt x="6454" y="5549"/>
                    <a:pt x="6501" y="5537"/>
                    <a:pt x="6549" y="5537"/>
                  </a:cubicBezTo>
                  <a:close/>
                  <a:moveTo>
                    <a:pt x="6882" y="6454"/>
                  </a:moveTo>
                  <a:lnTo>
                    <a:pt x="8728" y="8288"/>
                  </a:lnTo>
                  <a:lnTo>
                    <a:pt x="8299" y="8728"/>
                  </a:lnTo>
                  <a:lnTo>
                    <a:pt x="6454" y="6883"/>
                  </a:lnTo>
                  <a:lnTo>
                    <a:pt x="6882" y="6454"/>
                  </a:lnTo>
                  <a:close/>
                  <a:moveTo>
                    <a:pt x="3501" y="1"/>
                  </a:moveTo>
                  <a:cubicBezTo>
                    <a:pt x="2572" y="1"/>
                    <a:pt x="1691" y="370"/>
                    <a:pt x="1024" y="1025"/>
                  </a:cubicBezTo>
                  <a:cubicBezTo>
                    <a:pt x="370" y="1691"/>
                    <a:pt x="0" y="2573"/>
                    <a:pt x="0" y="3501"/>
                  </a:cubicBezTo>
                  <a:cubicBezTo>
                    <a:pt x="0" y="4442"/>
                    <a:pt x="370" y="5311"/>
                    <a:pt x="1024" y="5978"/>
                  </a:cubicBezTo>
                  <a:cubicBezTo>
                    <a:pt x="1691" y="6633"/>
                    <a:pt x="2572" y="7002"/>
                    <a:pt x="3501" y="7002"/>
                  </a:cubicBezTo>
                  <a:cubicBezTo>
                    <a:pt x="4061" y="7002"/>
                    <a:pt x="4584" y="6871"/>
                    <a:pt x="5073" y="6633"/>
                  </a:cubicBezTo>
                  <a:cubicBezTo>
                    <a:pt x="5084" y="6775"/>
                    <a:pt x="5144" y="6918"/>
                    <a:pt x="5251" y="7025"/>
                  </a:cubicBezTo>
                  <a:cubicBezTo>
                    <a:pt x="5382" y="7156"/>
                    <a:pt x="5549" y="7216"/>
                    <a:pt x="5727" y="7216"/>
                  </a:cubicBezTo>
                  <a:cubicBezTo>
                    <a:pt x="5846" y="7216"/>
                    <a:pt x="5954" y="7192"/>
                    <a:pt x="6049" y="7145"/>
                  </a:cubicBezTo>
                  <a:cubicBezTo>
                    <a:pt x="6061" y="7156"/>
                    <a:pt x="6073" y="7180"/>
                    <a:pt x="6096" y="7204"/>
                  </a:cubicBezTo>
                  <a:lnTo>
                    <a:pt x="7978" y="9085"/>
                  </a:lnTo>
                  <a:cubicBezTo>
                    <a:pt x="8061" y="9169"/>
                    <a:pt x="8180" y="9216"/>
                    <a:pt x="8299" y="9216"/>
                  </a:cubicBezTo>
                  <a:cubicBezTo>
                    <a:pt x="8406" y="9216"/>
                    <a:pt x="8525" y="9169"/>
                    <a:pt x="8609" y="9085"/>
                  </a:cubicBezTo>
                  <a:lnTo>
                    <a:pt x="9085" y="8609"/>
                  </a:lnTo>
                  <a:cubicBezTo>
                    <a:pt x="9252" y="8430"/>
                    <a:pt x="9252" y="8157"/>
                    <a:pt x="9085" y="7978"/>
                  </a:cubicBezTo>
                  <a:lnTo>
                    <a:pt x="7204" y="6097"/>
                  </a:lnTo>
                  <a:cubicBezTo>
                    <a:pt x="7180" y="6073"/>
                    <a:pt x="7156" y="6061"/>
                    <a:pt x="7144" y="6049"/>
                  </a:cubicBezTo>
                  <a:cubicBezTo>
                    <a:pt x="7275" y="5787"/>
                    <a:pt x="7239" y="5466"/>
                    <a:pt x="7025" y="5251"/>
                  </a:cubicBezTo>
                  <a:cubicBezTo>
                    <a:pt x="6918" y="5144"/>
                    <a:pt x="6775" y="5085"/>
                    <a:pt x="6632" y="5061"/>
                  </a:cubicBezTo>
                  <a:cubicBezTo>
                    <a:pt x="6870" y="4585"/>
                    <a:pt x="7001" y="4049"/>
                    <a:pt x="7001" y="3501"/>
                  </a:cubicBezTo>
                  <a:cubicBezTo>
                    <a:pt x="7001" y="2573"/>
                    <a:pt x="6632" y="1691"/>
                    <a:pt x="5977" y="1025"/>
                  </a:cubicBezTo>
                  <a:cubicBezTo>
                    <a:pt x="5311" y="370"/>
                    <a:pt x="4442" y="1"/>
                    <a:pt x="3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1;p31">
              <a:extLst>
                <a:ext uri="{FF2B5EF4-FFF2-40B4-BE49-F238E27FC236}">
                  <a16:creationId xmlns:a16="http://schemas.microsoft.com/office/drawing/2014/main" id="{D67C9049-9CA2-4862-B7CD-2B4C63C297D0}"/>
                </a:ext>
              </a:extLst>
            </p:cNvPr>
            <p:cNvSpPr txBox="1"/>
            <p:nvPr/>
          </p:nvSpPr>
          <p:spPr>
            <a:xfrm>
              <a:off x="1679083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Intérêt personnel</a:t>
              </a:r>
              <a:endParaRPr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1382;p31">
            <a:extLst>
              <a:ext uri="{FF2B5EF4-FFF2-40B4-BE49-F238E27FC236}">
                <a16:creationId xmlns:a16="http://schemas.microsoft.com/office/drawing/2014/main" id="{170DD333-092A-451C-8111-742D2F3168B8}"/>
              </a:ext>
            </a:extLst>
          </p:cNvPr>
          <p:cNvGrpSpPr/>
          <p:nvPr/>
        </p:nvGrpSpPr>
        <p:grpSpPr>
          <a:xfrm>
            <a:off x="7416523" y="3332258"/>
            <a:ext cx="1255746" cy="2304305"/>
            <a:chOff x="3938803" y="1181939"/>
            <a:chExt cx="1255746" cy="2304305"/>
          </a:xfrm>
        </p:grpSpPr>
        <p:sp>
          <p:nvSpPr>
            <p:cNvPr id="93" name="Google Shape;1383;p31">
              <a:extLst>
                <a:ext uri="{FF2B5EF4-FFF2-40B4-BE49-F238E27FC236}">
                  <a16:creationId xmlns:a16="http://schemas.microsoft.com/office/drawing/2014/main" id="{58D191F4-7BBC-4C29-A157-5812BCE79853}"/>
                </a:ext>
              </a:extLst>
            </p:cNvPr>
            <p:cNvSpPr/>
            <p:nvPr/>
          </p:nvSpPr>
          <p:spPr>
            <a:xfrm>
              <a:off x="4056743" y="1480568"/>
              <a:ext cx="1030515" cy="2005676"/>
            </a:xfrm>
            <a:custGeom>
              <a:avLst/>
              <a:gdLst/>
              <a:ahLst/>
              <a:cxnLst/>
              <a:rect l="l" t="t" r="r" b="b"/>
              <a:pathLst>
                <a:path w="36768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21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03" y="63723"/>
                    <a:pt x="14920" y="65616"/>
                  </a:cubicBezTo>
                  <a:cubicBezTo>
                    <a:pt x="14515" y="66319"/>
                    <a:pt x="14324" y="67140"/>
                    <a:pt x="14419" y="68033"/>
                  </a:cubicBezTo>
                  <a:cubicBezTo>
                    <a:pt x="14622" y="69855"/>
                    <a:pt x="16086" y="71331"/>
                    <a:pt x="17920" y="71534"/>
                  </a:cubicBezTo>
                  <a:cubicBezTo>
                    <a:pt x="18078" y="71552"/>
                    <a:pt x="18234" y="71560"/>
                    <a:pt x="18387" y="71560"/>
                  </a:cubicBezTo>
                  <a:cubicBezTo>
                    <a:pt x="20582" y="71560"/>
                    <a:pt x="22349" y="69784"/>
                    <a:pt x="22349" y="67581"/>
                  </a:cubicBezTo>
                  <a:cubicBezTo>
                    <a:pt x="22349" y="66854"/>
                    <a:pt x="22147" y="66164"/>
                    <a:pt x="21801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35" y="48543"/>
                  </a:cubicBezTo>
                  <a:cubicBezTo>
                    <a:pt x="32636" y="45507"/>
                    <a:pt x="36767" y="39280"/>
                    <a:pt x="36767" y="32124"/>
                  </a:cubicBezTo>
                  <a:lnTo>
                    <a:pt x="36767" y="8288"/>
                  </a:lnTo>
                  <a:cubicBezTo>
                    <a:pt x="36767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84;p31">
              <a:extLst>
                <a:ext uri="{FF2B5EF4-FFF2-40B4-BE49-F238E27FC236}">
                  <a16:creationId xmlns:a16="http://schemas.microsoft.com/office/drawing/2014/main" id="{F518660D-1B3F-40F7-89DF-1BBF6E23EC53}"/>
                </a:ext>
              </a:extLst>
            </p:cNvPr>
            <p:cNvSpPr/>
            <p:nvPr/>
          </p:nvSpPr>
          <p:spPr>
            <a:xfrm>
              <a:off x="3967321" y="1687459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1"/>
                  </a:moveTo>
                  <a:cubicBezTo>
                    <a:pt x="1394" y="1"/>
                    <a:pt x="1" y="1382"/>
                    <a:pt x="1" y="3085"/>
                  </a:cubicBezTo>
                  <a:lnTo>
                    <a:pt x="1" y="7990"/>
                  </a:lnTo>
                  <a:cubicBezTo>
                    <a:pt x="1" y="9692"/>
                    <a:pt x="1394" y="11074"/>
                    <a:pt x="3084" y="11074"/>
                  </a:cubicBezTo>
                  <a:lnTo>
                    <a:pt x="40065" y="11074"/>
                  </a:lnTo>
                  <a:cubicBezTo>
                    <a:pt x="41756" y="11074"/>
                    <a:pt x="43149" y="9692"/>
                    <a:pt x="43149" y="7990"/>
                  </a:cubicBezTo>
                  <a:lnTo>
                    <a:pt x="43149" y="3085"/>
                  </a:lnTo>
                  <a:cubicBezTo>
                    <a:pt x="43149" y="1382"/>
                    <a:pt x="41756" y="1"/>
                    <a:pt x="4006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Menace 3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1385;p31">
              <a:extLst>
                <a:ext uri="{FF2B5EF4-FFF2-40B4-BE49-F238E27FC236}">
                  <a16:creationId xmlns:a16="http://schemas.microsoft.com/office/drawing/2014/main" id="{A1CA3FDD-F5F0-4D4B-8C30-29849A54606F}"/>
                </a:ext>
              </a:extLst>
            </p:cNvPr>
            <p:cNvSpPr/>
            <p:nvPr/>
          </p:nvSpPr>
          <p:spPr>
            <a:xfrm>
              <a:off x="4505085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73"/>
                    <a:pt x="1" y="2394"/>
                  </a:cubicBezTo>
                  <a:cubicBezTo>
                    <a:pt x="1" y="3716"/>
                    <a:pt x="1072" y="4775"/>
                    <a:pt x="2394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86;p31">
              <a:extLst>
                <a:ext uri="{FF2B5EF4-FFF2-40B4-BE49-F238E27FC236}">
                  <a16:creationId xmlns:a16="http://schemas.microsoft.com/office/drawing/2014/main" id="{DE89038B-403F-47DE-9FDB-32B0411A501A}"/>
                </a:ext>
              </a:extLst>
            </p:cNvPr>
            <p:cNvSpPr/>
            <p:nvPr/>
          </p:nvSpPr>
          <p:spPr>
            <a:xfrm>
              <a:off x="4303357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99" y="1"/>
                    <a:pt x="1" y="4287"/>
                    <a:pt x="1" y="9585"/>
                  </a:cubicBezTo>
                  <a:cubicBezTo>
                    <a:pt x="1" y="14872"/>
                    <a:pt x="4299" y="19170"/>
                    <a:pt x="9585" y="19170"/>
                  </a:cubicBezTo>
                  <a:cubicBezTo>
                    <a:pt x="14883" y="19170"/>
                    <a:pt x="19170" y="14872"/>
                    <a:pt x="19170" y="9585"/>
                  </a:cubicBezTo>
                  <a:cubicBezTo>
                    <a:pt x="19170" y="4287"/>
                    <a:pt x="14883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87;p31">
              <a:extLst>
                <a:ext uri="{FF2B5EF4-FFF2-40B4-BE49-F238E27FC236}">
                  <a16:creationId xmlns:a16="http://schemas.microsoft.com/office/drawing/2014/main" id="{A5EEAFFE-99C3-4073-A074-E32028B038B3}"/>
                </a:ext>
              </a:extLst>
            </p:cNvPr>
            <p:cNvSpPr/>
            <p:nvPr/>
          </p:nvSpPr>
          <p:spPr>
            <a:xfrm>
              <a:off x="4366419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95" y="14657"/>
                    <a:pt x="14669" y="11383"/>
                    <a:pt x="14669" y="7335"/>
                  </a:cubicBezTo>
                  <a:cubicBezTo>
                    <a:pt x="14669" y="3275"/>
                    <a:pt x="11395" y="1"/>
                    <a:pt x="73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88;p31">
              <a:extLst>
                <a:ext uri="{FF2B5EF4-FFF2-40B4-BE49-F238E27FC236}">
                  <a16:creationId xmlns:a16="http://schemas.microsoft.com/office/drawing/2014/main" id="{6F2857F8-D756-4FC5-A47D-516261FD5676}"/>
                </a:ext>
              </a:extLst>
            </p:cNvPr>
            <p:cNvSpPr/>
            <p:nvPr/>
          </p:nvSpPr>
          <p:spPr>
            <a:xfrm>
              <a:off x="4453192" y="1364139"/>
              <a:ext cx="237617" cy="169202"/>
            </a:xfrm>
            <a:custGeom>
              <a:avLst/>
              <a:gdLst/>
              <a:ahLst/>
              <a:cxnLst/>
              <a:rect l="l" t="t" r="r" b="b"/>
              <a:pathLst>
                <a:path w="8478" h="6037" extrusionOk="0">
                  <a:moveTo>
                    <a:pt x="7656" y="441"/>
                  </a:moveTo>
                  <a:lnTo>
                    <a:pt x="4477" y="2846"/>
                  </a:lnTo>
                  <a:lnTo>
                    <a:pt x="751" y="441"/>
                  </a:lnTo>
                  <a:close/>
                  <a:moveTo>
                    <a:pt x="8037" y="715"/>
                  </a:moveTo>
                  <a:lnTo>
                    <a:pt x="8037" y="5323"/>
                  </a:lnTo>
                  <a:cubicBezTo>
                    <a:pt x="8037" y="5477"/>
                    <a:pt x="7906" y="5596"/>
                    <a:pt x="7764" y="5596"/>
                  </a:cubicBezTo>
                  <a:lnTo>
                    <a:pt x="715" y="5596"/>
                  </a:lnTo>
                  <a:cubicBezTo>
                    <a:pt x="560" y="5596"/>
                    <a:pt x="441" y="5477"/>
                    <a:pt x="441" y="5323"/>
                  </a:cubicBezTo>
                  <a:lnTo>
                    <a:pt x="441" y="774"/>
                  </a:lnTo>
                  <a:lnTo>
                    <a:pt x="4370" y="3298"/>
                  </a:lnTo>
                  <a:cubicBezTo>
                    <a:pt x="4406" y="3322"/>
                    <a:pt x="4442" y="3334"/>
                    <a:pt x="4489" y="3334"/>
                  </a:cubicBezTo>
                  <a:cubicBezTo>
                    <a:pt x="4537" y="3334"/>
                    <a:pt x="4585" y="3322"/>
                    <a:pt x="4620" y="3287"/>
                  </a:cubicBezTo>
                  <a:lnTo>
                    <a:pt x="8037" y="715"/>
                  </a:lnTo>
                  <a:close/>
                  <a:moveTo>
                    <a:pt x="715" y="0"/>
                  </a:moveTo>
                  <a:cubicBezTo>
                    <a:pt x="322" y="0"/>
                    <a:pt x="1" y="322"/>
                    <a:pt x="1" y="715"/>
                  </a:cubicBezTo>
                  <a:lnTo>
                    <a:pt x="1" y="5323"/>
                  </a:lnTo>
                  <a:cubicBezTo>
                    <a:pt x="1" y="5715"/>
                    <a:pt x="322" y="6037"/>
                    <a:pt x="715" y="6037"/>
                  </a:cubicBezTo>
                  <a:lnTo>
                    <a:pt x="7764" y="6037"/>
                  </a:lnTo>
                  <a:cubicBezTo>
                    <a:pt x="8157" y="6037"/>
                    <a:pt x="8478" y="5715"/>
                    <a:pt x="8478" y="5323"/>
                  </a:cubicBezTo>
                  <a:lnTo>
                    <a:pt x="8478" y="715"/>
                  </a:lnTo>
                  <a:cubicBezTo>
                    <a:pt x="8478" y="322"/>
                    <a:pt x="8157" y="0"/>
                    <a:pt x="7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89;p31">
              <a:extLst>
                <a:ext uri="{FF2B5EF4-FFF2-40B4-BE49-F238E27FC236}">
                  <a16:creationId xmlns:a16="http://schemas.microsoft.com/office/drawing/2014/main" id="{89CD0AD1-3984-4179-901E-E85F60BCF0D0}"/>
                </a:ext>
              </a:extLst>
            </p:cNvPr>
            <p:cNvSpPr txBox="1"/>
            <p:nvPr/>
          </p:nvSpPr>
          <p:spPr>
            <a:xfrm>
              <a:off x="3938803" y="2073550"/>
              <a:ext cx="1255746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Représentation</a:t>
              </a:r>
              <a:endParaRPr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390;p31">
            <a:extLst>
              <a:ext uri="{FF2B5EF4-FFF2-40B4-BE49-F238E27FC236}">
                <a16:creationId xmlns:a16="http://schemas.microsoft.com/office/drawing/2014/main" id="{988D3E2B-2887-4A66-B768-D5B997451FB0}"/>
              </a:ext>
            </a:extLst>
          </p:cNvPr>
          <p:cNvGrpSpPr/>
          <p:nvPr/>
        </p:nvGrpSpPr>
        <p:grpSpPr>
          <a:xfrm>
            <a:off x="9823045" y="3332258"/>
            <a:ext cx="1209022" cy="2304304"/>
            <a:chOff x="6345325" y="1181939"/>
            <a:chExt cx="1209022" cy="2304304"/>
          </a:xfrm>
        </p:grpSpPr>
        <p:sp>
          <p:nvSpPr>
            <p:cNvPr id="101" name="Google Shape;1391;p31">
              <a:extLst>
                <a:ext uri="{FF2B5EF4-FFF2-40B4-BE49-F238E27FC236}">
                  <a16:creationId xmlns:a16="http://schemas.microsoft.com/office/drawing/2014/main" id="{67E1976C-2B01-4B24-8134-1EA229ADB107}"/>
                </a:ext>
              </a:extLst>
            </p:cNvPr>
            <p:cNvSpPr/>
            <p:nvPr/>
          </p:nvSpPr>
          <p:spPr>
            <a:xfrm>
              <a:off x="6434411" y="1480568"/>
              <a:ext cx="1030851" cy="2005676"/>
            </a:xfrm>
            <a:custGeom>
              <a:avLst/>
              <a:gdLst/>
              <a:ahLst/>
              <a:cxnLst/>
              <a:rect l="l" t="t" r="r" b="b"/>
              <a:pathLst>
                <a:path w="36780" h="71561" extrusionOk="0">
                  <a:moveTo>
                    <a:pt x="8288" y="1"/>
                  </a:moveTo>
                  <a:cubicBezTo>
                    <a:pt x="3728" y="1"/>
                    <a:pt x="1" y="3728"/>
                    <a:pt x="1" y="8288"/>
                  </a:cubicBezTo>
                  <a:lnTo>
                    <a:pt x="1" y="32124"/>
                  </a:lnTo>
                  <a:cubicBezTo>
                    <a:pt x="1" y="39280"/>
                    <a:pt x="4132" y="45507"/>
                    <a:pt x="10133" y="48543"/>
                  </a:cubicBezTo>
                  <a:cubicBezTo>
                    <a:pt x="14098" y="50555"/>
                    <a:pt x="16658" y="54567"/>
                    <a:pt x="16658" y="59020"/>
                  </a:cubicBezTo>
                  <a:lnTo>
                    <a:pt x="16658" y="59449"/>
                  </a:lnTo>
                  <a:cubicBezTo>
                    <a:pt x="16658" y="61628"/>
                    <a:pt x="16015" y="63723"/>
                    <a:pt x="14931" y="65616"/>
                  </a:cubicBezTo>
                  <a:cubicBezTo>
                    <a:pt x="14526" y="66319"/>
                    <a:pt x="14336" y="67140"/>
                    <a:pt x="14431" y="68033"/>
                  </a:cubicBezTo>
                  <a:cubicBezTo>
                    <a:pt x="14622" y="69855"/>
                    <a:pt x="16098" y="71331"/>
                    <a:pt x="17920" y="71534"/>
                  </a:cubicBezTo>
                  <a:cubicBezTo>
                    <a:pt x="18077" y="71552"/>
                    <a:pt x="18233" y="71560"/>
                    <a:pt x="18387" y="71560"/>
                  </a:cubicBezTo>
                  <a:cubicBezTo>
                    <a:pt x="20583" y="71560"/>
                    <a:pt x="22361" y="69784"/>
                    <a:pt x="22361" y="67581"/>
                  </a:cubicBezTo>
                  <a:cubicBezTo>
                    <a:pt x="22361" y="66854"/>
                    <a:pt x="22158" y="66164"/>
                    <a:pt x="21813" y="65580"/>
                  </a:cubicBezTo>
                  <a:cubicBezTo>
                    <a:pt x="20718" y="63723"/>
                    <a:pt x="20111" y="61628"/>
                    <a:pt x="20111" y="59484"/>
                  </a:cubicBezTo>
                  <a:lnTo>
                    <a:pt x="20111" y="59020"/>
                  </a:lnTo>
                  <a:cubicBezTo>
                    <a:pt x="20111" y="54567"/>
                    <a:pt x="22670" y="50555"/>
                    <a:pt x="26647" y="48543"/>
                  </a:cubicBezTo>
                  <a:cubicBezTo>
                    <a:pt x="32636" y="45507"/>
                    <a:pt x="36779" y="39280"/>
                    <a:pt x="36779" y="32124"/>
                  </a:cubicBezTo>
                  <a:lnTo>
                    <a:pt x="36779" y="8288"/>
                  </a:lnTo>
                  <a:cubicBezTo>
                    <a:pt x="36779" y="3728"/>
                    <a:pt x="33041" y="1"/>
                    <a:pt x="2848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92;p31">
              <a:extLst>
                <a:ext uri="{FF2B5EF4-FFF2-40B4-BE49-F238E27FC236}">
                  <a16:creationId xmlns:a16="http://schemas.microsoft.com/office/drawing/2014/main" id="{D451A619-6C5F-458C-BD97-B89D8E060E8A}"/>
                </a:ext>
              </a:extLst>
            </p:cNvPr>
            <p:cNvSpPr/>
            <p:nvPr/>
          </p:nvSpPr>
          <p:spPr>
            <a:xfrm>
              <a:off x="6345325" y="1687459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72" y="1"/>
                  </a:moveTo>
                  <a:cubicBezTo>
                    <a:pt x="1381" y="1"/>
                    <a:pt x="0" y="1382"/>
                    <a:pt x="0" y="3085"/>
                  </a:cubicBezTo>
                  <a:lnTo>
                    <a:pt x="0" y="7990"/>
                  </a:lnTo>
                  <a:cubicBezTo>
                    <a:pt x="0" y="9692"/>
                    <a:pt x="1381" y="11074"/>
                    <a:pt x="3072" y="11074"/>
                  </a:cubicBezTo>
                  <a:lnTo>
                    <a:pt x="40053" y="11074"/>
                  </a:lnTo>
                  <a:cubicBezTo>
                    <a:pt x="41756" y="11074"/>
                    <a:pt x="43137" y="9692"/>
                    <a:pt x="43137" y="7990"/>
                  </a:cubicBezTo>
                  <a:lnTo>
                    <a:pt x="43137" y="3085"/>
                  </a:lnTo>
                  <a:cubicBezTo>
                    <a:pt x="43137" y="1382"/>
                    <a:pt x="41756" y="1"/>
                    <a:pt x="400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Menace 5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1393;p31">
              <a:extLst>
                <a:ext uri="{FF2B5EF4-FFF2-40B4-BE49-F238E27FC236}">
                  <a16:creationId xmlns:a16="http://schemas.microsoft.com/office/drawing/2014/main" id="{E7A36561-F474-4E83-A807-A3043CDA9AA4}"/>
                </a:ext>
              </a:extLst>
            </p:cNvPr>
            <p:cNvSpPr/>
            <p:nvPr/>
          </p:nvSpPr>
          <p:spPr>
            <a:xfrm>
              <a:off x="6882921" y="330952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82" y="1"/>
                  </a:moveTo>
                  <a:cubicBezTo>
                    <a:pt x="1060" y="1"/>
                    <a:pt x="0" y="1073"/>
                    <a:pt x="0" y="2394"/>
                  </a:cubicBezTo>
                  <a:cubicBezTo>
                    <a:pt x="0" y="3716"/>
                    <a:pt x="1060" y="4775"/>
                    <a:pt x="2382" y="4775"/>
                  </a:cubicBezTo>
                  <a:cubicBezTo>
                    <a:pt x="3703" y="4775"/>
                    <a:pt x="4775" y="3716"/>
                    <a:pt x="4775" y="2394"/>
                  </a:cubicBezTo>
                  <a:cubicBezTo>
                    <a:pt x="4775" y="1073"/>
                    <a:pt x="3703" y="1"/>
                    <a:pt x="238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94;p31">
              <a:extLst>
                <a:ext uri="{FF2B5EF4-FFF2-40B4-BE49-F238E27FC236}">
                  <a16:creationId xmlns:a16="http://schemas.microsoft.com/office/drawing/2014/main" id="{19481655-197E-4201-9923-5A411AAC8399}"/>
                </a:ext>
              </a:extLst>
            </p:cNvPr>
            <p:cNvSpPr/>
            <p:nvPr/>
          </p:nvSpPr>
          <p:spPr>
            <a:xfrm>
              <a:off x="6681193" y="1181939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1"/>
                  </a:moveTo>
                  <a:cubicBezTo>
                    <a:pt x="4287" y="1"/>
                    <a:pt x="0" y="4287"/>
                    <a:pt x="0" y="9585"/>
                  </a:cubicBezTo>
                  <a:cubicBezTo>
                    <a:pt x="0" y="14872"/>
                    <a:pt x="4287" y="19170"/>
                    <a:pt x="9585" y="19170"/>
                  </a:cubicBezTo>
                  <a:cubicBezTo>
                    <a:pt x="14871" y="19170"/>
                    <a:pt x="19169" y="14872"/>
                    <a:pt x="19169" y="9585"/>
                  </a:cubicBezTo>
                  <a:cubicBezTo>
                    <a:pt x="19169" y="4287"/>
                    <a:pt x="14871" y="1"/>
                    <a:pt x="9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95;p31">
              <a:extLst>
                <a:ext uri="{FF2B5EF4-FFF2-40B4-BE49-F238E27FC236}">
                  <a16:creationId xmlns:a16="http://schemas.microsoft.com/office/drawing/2014/main" id="{87B4802E-BB54-4E47-9D9F-8F6A73840112}"/>
                </a:ext>
              </a:extLst>
            </p:cNvPr>
            <p:cNvSpPr/>
            <p:nvPr/>
          </p:nvSpPr>
          <p:spPr>
            <a:xfrm>
              <a:off x="6744255" y="1244999"/>
              <a:ext cx="411163" cy="410827"/>
            </a:xfrm>
            <a:custGeom>
              <a:avLst/>
              <a:gdLst/>
              <a:ahLst/>
              <a:cxnLst/>
              <a:rect l="l" t="t" r="r" b="b"/>
              <a:pathLst>
                <a:path w="14670" h="14658" extrusionOk="0">
                  <a:moveTo>
                    <a:pt x="7335" y="1"/>
                  </a:moveTo>
                  <a:cubicBezTo>
                    <a:pt x="3287" y="1"/>
                    <a:pt x="1" y="3275"/>
                    <a:pt x="1" y="7335"/>
                  </a:cubicBezTo>
                  <a:cubicBezTo>
                    <a:pt x="1" y="11383"/>
                    <a:pt x="3287" y="14657"/>
                    <a:pt x="7335" y="14657"/>
                  </a:cubicBezTo>
                  <a:cubicBezTo>
                    <a:pt x="11383" y="14657"/>
                    <a:pt x="14669" y="11383"/>
                    <a:pt x="14669" y="7335"/>
                  </a:cubicBezTo>
                  <a:cubicBezTo>
                    <a:pt x="14669" y="3275"/>
                    <a:pt x="11383" y="1"/>
                    <a:pt x="7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96;p31">
              <a:extLst>
                <a:ext uri="{FF2B5EF4-FFF2-40B4-BE49-F238E27FC236}">
                  <a16:creationId xmlns:a16="http://schemas.microsoft.com/office/drawing/2014/main" id="{3040947E-85EE-4435-B112-43F6A3BE95EB}"/>
                </a:ext>
              </a:extLst>
            </p:cNvPr>
            <p:cNvSpPr/>
            <p:nvPr/>
          </p:nvSpPr>
          <p:spPr>
            <a:xfrm>
              <a:off x="6908608" y="1404357"/>
              <a:ext cx="82457" cy="81280"/>
            </a:xfrm>
            <a:custGeom>
              <a:avLst/>
              <a:gdLst/>
              <a:ahLst/>
              <a:cxnLst/>
              <a:rect l="l" t="t" r="r" b="b"/>
              <a:pathLst>
                <a:path w="2942" h="2900" extrusionOk="0">
                  <a:moveTo>
                    <a:pt x="243" y="0"/>
                  </a:moveTo>
                  <a:cubicBezTo>
                    <a:pt x="201" y="0"/>
                    <a:pt x="157" y="14"/>
                    <a:pt x="120" y="42"/>
                  </a:cubicBezTo>
                  <a:cubicBezTo>
                    <a:pt x="25" y="101"/>
                    <a:pt x="1" y="232"/>
                    <a:pt x="60" y="328"/>
                  </a:cubicBezTo>
                  <a:cubicBezTo>
                    <a:pt x="156" y="447"/>
                    <a:pt x="1846" y="2125"/>
                    <a:pt x="2573" y="2840"/>
                  </a:cubicBezTo>
                  <a:cubicBezTo>
                    <a:pt x="2620" y="2875"/>
                    <a:pt x="2668" y="2899"/>
                    <a:pt x="2715" y="2899"/>
                  </a:cubicBezTo>
                  <a:cubicBezTo>
                    <a:pt x="2775" y="2899"/>
                    <a:pt x="2823" y="2875"/>
                    <a:pt x="2870" y="2840"/>
                  </a:cubicBezTo>
                  <a:cubicBezTo>
                    <a:pt x="2942" y="2756"/>
                    <a:pt x="2942" y="2625"/>
                    <a:pt x="2858" y="2542"/>
                  </a:cubicBezTo>
                  <a:cubicBezTo>
                    <a:pt x="1965" y="1661"/>
                    <a:pt x="513" y="220"/>
                    <a:pt x="406" y="89"/>
                  </a:cubicBezTo>
                  <a:cubicBezTo>
                    <a:pt x="370" y="32"/>
                    <a:pt x="30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97;p31">
              <a:extLst>
                <a:ext uri="{FF2B5EF4-FFF2-40B4-BE49-F238E27FC236}">
                  <a16:creationId xmlns:a16="http://schemas.microsoft.com/office/drawing/2014/main" id="{EC091A18-E7C6-4581-B89A-C1B85D768900}"/>
                </a:ext>
              </a:extLst>
            </p:cNvPr>
            <p:cNvSpPr/>
            <p:nvPr/>
          </p:nvSpPr>
          <p:spPr>
            <a:xfrm>
              <a:off x="6908608" y="1404469"/>
              <a:ext cx="82457" cy="81168"/>
            </a:xfrm>
            <a:custGeom>
              <a:avLst/>
              <a:gdLst/>
              <a:ahLst/>
              <a:cxnLst/>
              <a:rect l="l" t="t" r="r" b="b"/>
              <a:pathLst>
                <a:path w="2942" h="2896" extrusionOk="0">
                  <a:moveTo>
                    <a:pt x="2706" y="0"/>
                  </a:moveTo>
                  <a:cubicBezTo>
                    <a:pt x="2668" y="0"/>
                    <a:pt x="2631" y="12"/>
                    <a:pt x="2596" y="38"/>
                  </a:cubicBezTo>
                  <a:cubicBezTo>
                    <a:pt x="2465" y="121"/>
                    <a:pt x="786" y="1812"/>
                    <a:pt x="84" y="2538"/>
                  </a:cubicBezTo>
                  <a:cubicBezTo>
                    <a:pt x="1" y="2621"/>
                    <a:pt x="1" y="2752"/>
                    <a:pt x="84" y="2836"/>
                  </a:cubicBezTo>
                  <a:cubicBezTo>
                    <a:pt x="120" y="2871"/>
                    <a:pt x="179" y="2895"/>
                    <a:pt x="227" y="2895"/>
                  </a:cubicBezTo>
                  <a:cubicBezTo>
                    <a:pt x="275" y="2895"/>
                    <a:pt x="334" y="2871"/>
                    <a:pt x="370" y="2836"/>
                  </a:cubicBezTo>
                  <a:cubicBezTo>
                    <a:pt x="1251" y="1943"/>
                    <a:pt x="2691" y="490"/>
                    <a:pt x="2822" y="371"/>
                  </a:cubicBezTo>
                  <a:cubicBezTo>
                    <a:pt x="2918" y="312"/>
                    <a:pt x="2942" y="181"/>
                    <a:pt x="2882" y="97"/>
                  </a:cubicBezTo>
                  <a:cubicBezTo>
                    <a:pt x="2836" y="37"/>
                    <a:pt x="2772" y="0"/>
                    <a:pt x="2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98;p31">
              <a:extLst>
                <a:ext uri="{FF2B5EF4-FFF2-40B4-BE49-F238E27FC236}">
                  <a16:creationId xmlns:a16="http://schemas.microsoft.com/office/drawing/2014/main" id="{C99C935B-69AD-4060-AE0A-D634F147DB72}"/>
                </a:ext>
              </a:extLst>
            </p:cNvPr>
            <p:cNvSpPr/>
            <p:nvPr/>
          </p:nvSpPr>
          <p:spPr>
            <a:xfrm>
              <a:off x="6829529" y="1325771"/>
              <a:ext cx="240616" cy="240952"/>
            </a:xfrm>
            <a:custGeom>
              <a:avLst/>
              <a:gdLst/>
              <a:ahLst/>
              <a:cxnLst/>
              <a:rect l="l" t="t" r="r" b="b"/>
              <a:pathLst>
                <a:path w="8585" h="8597" extrusionOk="0">
                  <a:moveTo>
                    <a:pt x="4287" y="417"/>
                  </a:moveTo>
                  <a:cubicBezTo>
                    <a:pt x="6430" y="417"/>
                    <a:pt x="8168" y="2155"/>
                    <a:pt x="8168" y="4298"/>
                  </a:cubicBezTo>
                  <a:cubicBezTo>
                    <a:pt x="8168" y="6441"/>
                    <a:pt x="6430" y="8180"/>
                    <a:pt x="4287" y="8180"/>
                  </a:cubicBezTo>
                  <a:cubicBezTo>
                    <a:pt x="2156" y="8180"/>
                    <a:pt x="405" y="6441"/>
                    <a:pt x="405" y="4298"/>
                  </a:cubicBezTo>
                  <a:cubicBezTo>
                    <a:pt x="405" y="2155"/>
                    <a:pt x="2156" y="417"/>
                    <a:pt x="4287" y="417"/>
                  </a:cubicBezTo>
                  <a:close/>
                  <a:moveTo>
                    <a:pt x="4287" y="0"/>
                  </a:moveTo>
                  <a:cubicBezTo>
                    <a:pt x="1918" y="0"/>
                    <a:pt x="1" y="1929"/>
                    <a:pt x="1" y="4298"/>
                  </a:cubicBezTo>
                  <a:cubicBezTo>
                    <a:pt x="1" y="6668"/>
                    <a:pt x="1918" y="8597"/>
                    <a:pt x="4287" y="8597"/>
                  </a:cubicBezTo>
                  <a:cubicBezTo>
                    <a:pt x="6656" y="8597"/>
                    <a:pt x="8585" y="6668"/>
                    <a:pt x="8585" y="4298"/>
                  </a:cubicBezTo>
                  <a:cubicBezTo>
                    <a:pt x="8585" y="1929"/>
                    <a:pt x="6656" y="0"/>
                    <a:pt x="4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99;p31">
              <a:extLst>
                <a:ext uri="{FF2B5EF4-FFF2-40B4-BE49-F238E27FC236}">
                  <a16:creationId xmlns:a16="http://schemas.microsoft.com/office/drawing/2014/main" id="{8F4E0F19-E5B8-44B5-82BB-EF20A90352FA}"/>
                </a:ext>
              </a:extLst>
            </p:cNvPr>
            <p:cNvSpPr/>
            <p:nvPr/>
          </p:nvSpPr>
          <p:spPr>
            <a:xfrm>
              <a:off x="6860723" y="1357133"/>
              <a:ext cx="178227" cy="178227"/>
            </a:xfrm>
            <a:custGeom>
              <a:avLst/>
              <a:gdLst/>
              <a:ahLst/>
              <a:cxnLst/>
              <a:rect l="l" t="t" r="r" b="b"/>
              <a:pathLst>
                <a:path w="6359" h="6359" extrusionOk="0">
                  <a:moveTo>
                    <a:pt x="3180" y="417"/>
                  </a:moveTo>
                  <a:cubicBezTo>
                    <a:pt x="4704" y="417"/>
                    <a:pt x="5942" y="1655"/>
                    <a:pt x="5942" y="3179"/>
                  </a:cubicBezTo>
                  <a:cubicBezTo>
                    <a:pt x="5942" y="4703"/>
                    <a:pt x="4704" y="5942"/>
                    <a:pt x="3180" y="5942"/>
                  </a:cubicBezTo>
                  <a:cubicBezTo>
                    <a:pt x="1656" y="5942"/>
                    <a:pt x="418" y="4703"/>
                    <a:pt x="418" y="3179"/>
                  </a:cubicBezTo>
                  <a:cubicBezTo>
                    <a:pt x="418" y="1655"/>
                    <a:pt x="1656" y="417"/>
                    <a:pt x="3180" y="417"/>
                  </a:cubicBezTo>
                  <a:close/>
                  <a:moveTo>
                    <a:pt x="3180" y="0"/>
                  </a:moveTo>
                  <a:cubicBezTo>
                    <a:pt x="1430" y="0"/>
                    <a:pt x="1" y="1429"/>
                    <a:pt x="1" y="3179"/>
                  </a:cubicBezTo>
                  <a:cubicBezTo>
                    <a:pt x="1" y="4930"/>
                    <a:pt x="1430" y="6358"/>
                    <a:pt x="3180" y="6358"/>
                  </a:cubicBezTo>
                  <a:cubicBezTo>
                    <a:pt x="4930" y="6358"/>
                    <a:pt x="6359" y="4930"/>
                    <a:pt x="6359" y="3179"/>
                  </a:cubicBezTo>
                  <a:cubicBezTo>
                    <a:pt x="6359" y="1429"/>
                    <a:pt x="4930" y="0"/>
                    <a:pt x="3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00;p31">
              <a:extLst>
                <a:ext uri="{FF2B5EF4-FFF2-40B4-BE49-F238E27FC236}">
                  <a16:creationId xmlns:a16="http://schemas.microsoft.com/office/drawing/2014/main" id="{CAD97D4E-4625-4CC2-B231-B11ABCE23B6D}"/>
                </a:ext>
              </a:extLst>
            </p:cNvPr>
            <p:cNvSpPr txBox="1"/>
            <p:nvPr/>
          </p:nvSpPr>
          <p:spPr>
            <a:xfrm>
              <a:off x="6434587" y="20735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Intimidation</a:t>
              </a:r>
              <a:endParaRPr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401;p31">
            <a:extLst>
              <a:ext uri="{FF2B5EF4-FFF2-40B4-BE49-F238E27FC236}">
                <a16:creationId xmlns:a16="http://schemas.microsoft.com/office/drawing/2014/main" id="{9E8E3831-4AE1-4D55-8CA5-5908E28FA80B}"/>
              </a:ext>
            </a:extLst>
          </p:cNvPr>
          <p:cNvGrpSpPr/>
          <p:nvPr/>
        </p:nvGrpSpPr>
        <p:grpSpPr>
          <a:xfrm>
            <a:off x="8634043" y="4172723"/>
            <a:ext cx="1209359" cy="2304277"/>
            <a:chOff x="5156323" y="2022404"/>
            <a:chExt cx="1209359" cy="2304277"/>
          </a:xfrm>
        </p:grpSpPr>
        <p:sp>
          <p:nvSpPr>
            <p:cNvPr id="112" name="Google Shape;1402;p31">
              <a:extLst>
                <a:ext uri="{FF2B5EF4-FFF2-40B4-BE49-F238E27FC236}">
                  <a16:creationId xmlns:a16="http://schemas.microsoft.com/office/drawing/2014/main" id="{17EC336A-DD01-4384-843A-533337A27AE8}"/>
                </a:ext>
              </a:extLst>
            </p:cNvPr>
            <p:cNvSpPr/>
            <p:nvPr/>
          </p:nvSpPr>
          <p:spPr>
            <a:xfrm>
              <a:off x="5245591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92" y="1"/>
                  </a:moveTo>
                  <a:cubicBezTo>
                    <a:pt x="16196" y="1"/>
                    <a:pt x="14419" y="1777"/>
                    <a:pt x="14419" y="3980"/>
                  </a:cubicBezTo>
                  <a:cubicBezTo>
                    <a:pt x="14419" y="4707"/>
                    <a:pt x="14621" y="5397"/>
                    <a:pt x="14966" y="5981"/>
                  </a:cubicBezTo>
                  <a:cubicBezTo>
                    <a:pt x="16062" y="7838"/>
                    <a:pt x="16669" y="9933"/>
                    <a:pt x="16669" y="12077"/>
                  </a:cubicBezTo>
                  <a:lnTo>
                    <a:pt x="16669" y="12541"/>
                  </a:lnTo>
                  <a:cubicBezTo>
                    <a:pt x="16669" y="16994"/>
                    <a:pt x="14109" y="21006"/>
                    <a:pt x="10132" y="23018"/>
                  </a:cubicBezTo>
                  <a:cubicBezTo>
                    <a:pt x="4143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39" y="71560"/>
                    <a:pt x="8299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81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76" y="7838"/>
                    <a:pt x="21860" y="5945"/>
                  </a:cubicBezTo>
                  <a:cubicBezTo>
                    <a:pt x="22253" y="5242"/>
                    <a:pt x="22455" y="4421"/>
                    <a:pt x="22360" y="3528"/>
                  </a:cubicBezTo>
                  <a:cubicBezTo>
                    <a:pt x="22158" y="1706"/>
                    <a:pt x="20681" y="230"/>
                    <a:pt x="18860" y="27"/>
                  </a:cubicBezTo>
                  <a:cubicBezTo>
                    <a:pt x="18702" y="10"/>
                    <a:pt x="18546" y="1"/>
                    <a:pt x="1839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03;p31">
              <a:extLst>
                <a:ext uri="{FF2B5EF4-FFF2-40B4-BE49-F238E27FC236}">
                  <a16:creationId xmlns:a16="http://schemas.microsoft.com/office/drawing/2014/main" id="{DE55E824-466C-4382-B8FD-775731080864}"/>
                </a:ext>
              </a:extLst>
            </p:cNvPr>
            <p:cNvSpPr/>
            <p:nvPr/>
          </p:nvSpPr>
          <p:spPr>
            <a:xfrm>
              <a:off x="5156323" y="3510751"/>
              <a:ext cx="1209359" cy="310377"/>
            </a:xfrm>
            <a:custGeom>
              <a:avLst/>
              <a:gdLst/>
              <a:ahLst/>
              <a:cxnLst/>
              <a:rect l="l" t="t" r="r" b="b"/>
              <a:pathLst>
                <a:path w="43149" h="11074" extrusionOk="0">
                  <a:moveTo>
                    <a:pt x="3084" y="0"/>
                  </a:moveTo>
                  <a:cubicBezTo>
                    <a:pt x="1394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94" y="11073"/>
                    <a:pt x="3084" y="11073"/>
                  </a:cubicBezTo>
                  <a:lnTo>
                    <a:pt x="40065" y="11073"/>
                  </a:lnTo>
                  <a:cubicBezTo>
                    <a:pt x="41756" y="11073"/>
                    <a:pt x="43149" y="9692"/>
                    <a:pt x="43149" y="7990"/>
                  </a:cubicBezTo>
                  <a:lnTo>
                    <a:pt x="43149" y="3084"/>
                  </a:lnTo>
                  <a:cubicBezTo>
                    <a:pt x="43149" y="1382"/>
                    <a:pt x="41756" y="0"/>
                    <a:pt x="400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Menace 4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" name="Google Shape;1404;p31">
              <a:extLst>
                <a:ext uri="{FF2B5EF4-FFF2-40B4-BE49-F238E27FC236}">
                  <a16:creationId xmlns:a16="http://schemas.microsoft.com/office/drawing/2014/main" id="{1EE04DB7-0BFC-4967-8D9B-32A72C5A89C9}"/>
                </a:ext>
              </a:extLst>
            </p:cNvPr>
            <p:cNvSpPr/>
            <p:nvPr/>
          </p:nvSpPr>
          <p:spPr>
            <a:xfrm>
              <a:off x="5694087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1" y="1060"/>
                    <a:pt x="1" y="2382"/>
                  </a:cubicBezTo>
                  <a:cubicBezTo>
                    <a:pt x="1" y="3704"/>
                    <a:pt x="1072" y="4775"/>
                    <a:pt x="2394" y="4775"/>
                  </a:cubicBezTo>
                  <a:cubicBezTo>
                    <a:pt x="3715" y="4775"/>
                    <a:pt x="4775" y="3704"/>
                    <a:pt x="4775" y="2382"/>
                  </a:cubicBezTo>
                  <a:cubicBezTo>
                    <a:pt x="4775" y="1060"/>
                    <a:pt x="3715" y="1"/>
                    <a:pt x="239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05;p31">
              <a:extLst>
                <a:ext uri="{FF2B5EF4-FFF2-40B4-BE49-F238E27FC236}">
                  <a16:creationId xmlns:a16="http://schemas.microsoft.com/office/drawing/2014/main" id="{A9FA78E5-4488-4A29-9664-80E206E806CA}"/>
                </a:ext>
              </a:extLst>
            </p:cNvPr>
            <p:cNvSpPr/>
            <p:nvPr/>
          </p:nvSpPr>
          <p:spPr>
            <a:xfrm>
              <a:off x="5492359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99" y="0"/>
                    <a:pt x="1" y="4299"/>
                    <a:pt x="1" y="9585"/>
                  </a:cubicBezTo>
                  <a:cubicBezTo>
                    <a:pt x="1" y="14883"/>
                    <a:pt x="4299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06;p31">
              <a:extLst>
                <a:ext uri="{FF2B5EF4-FFF2-40B4-BE49-F238E27FC236}">
                  <a16:creationId xmlns:a16="http://schemas.microsoft.com/office/drawing/2014/main" id="{63903F26-1D45-48A2-893E-FE12C0AAD9AD}"/>
                </a:ext>
              </a:extLst>
            </p:cNvPr>
            <p:cNvSpPr/>
            <p:nvPr/>
          </p:nvSpPr>
          <p:spPr>
            <a:xfrm>
              <a:off x="5555435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07;p31">
              <a:extLst>
                <a:ext uri="{FF2B5EF4-FFF2-40B4-BE49-F238E27FC236}">
                  <a16:creationId xmlns:a16="http://schemas.microsoft.com/office/drawing/2014/main" id="{156208BC-5B39-45F0-8855-487FC1C195BB}"/>
                </a:ext>
              </a:extLst>
            </p:cNvPr>
            <p:cNvSpPr/>
            <p:nvPr/>
          </p:nvSpPr>
          <p:spPr>
            <a:xfrm>
              <a:off x="5670880" y="3945893"/>
              <a:ext cx="180245" cy="197566"/>
            </a:xfrm>
            <a:custGeom>
              <a:avLst/>
              <a:gdLst/>
              <a:ahLst/>
              <a:cxnLst/>
              <a:rect l="l" t="t" r="r" b="b"/>
              <a:pathLst>
                <a:path w="6431" h="7049" extrusionOk="0">
                  <a:moveTo>
                    <a:pt x="3215" y="453"/>
                  </a:moveTo>
                  <a:cubicBezTo>
                    <a:pt x="4061" y="453"/>
                    <a:pt x="4751" y="1143"/>
                    <a:pt x="4751" y="1989"/>
                  </a:cubicBezTo>
                  <a:cubicBezTo>
                    <a:pt x="4751" y="2834"/>
                    <a:pt x="4061" y="3525"/>
                    <a:pt x="3215" y="3525"/>
                  </a:cubicBezTo>
                  <a:cubicBezTo>
                    <a:pt x="2370" y="3525"/>
                    <a:pt x="1680" y="2834"/>
                    <a:pt x="1680" y="1989"/>
                  </a:cubicBezTo>
                  <a:cubicBezTo>
                    <a:pt x="1680" y="1143"/>
                    <a:pt x="2370" y="453"/>
                    <a:pt x="3215" y="453"/>
                  </a:cubicBezTo>
                  <a:close/>
                  <a:moveTo>
                    <a:pt x="3215" y="4060"/>
                  </a:moveTo>
                  <a:cubicBezTo>
                    <a:pt x="4668" y="4060"/>
                    <a:pt x="5859" y="5180"/>
                    <a:pt x="5978" y="6608"/>
                  </a:cubicBezTo>
                  <a:lnTo>
                    <a:pt x="453" y="6608"/>
                  </a:lnTo>
                  <a:cubicBezTo>
                    <a:pt x="572" y="5180"/>
                    <a:pt x="1763" y="4060"/>
                    <a:pt x="3215" y="4060"/>
                  </a:cubicBezTo>
                  <a:close/>
                  <a:moveTo>
                    <a:pt x="3215" y="0"/>
                  </a:moveTo>
                  <a:cubicBezTo>
                    <a:pt x="2120" y="0"/>
                    <a:pt x="1239" y="893"/>
                    <a:pt x="1239" y="1989"/>
                  </a:cubicBezTo>
                  <a:cubicBezTo>
                    <a:pt x="1239" y="2751"/>
                    <a:pt x="1680" y="3417"/>
                    <a:pt x="2311" y="3751"/>
                  </a:cubicBezTo>
                  <a:cubicBezTo>
                    <a:pt x="977" y="4132"/>
                    <a:pt x="1" y="5370"/>
                    <a:pt x="1" y="6835"/>
                  </a:cubicBezTo>
                  <a:cubicBezTo>
                    <a:pt x="1" y="6954"/>
                    <a:pt x="96" y="7049"/>
                    <a:pt x="227" y="7049"/>
                  </a:cubicBezTo>
                  <a:lnTo>
                    <a:pt x="6204" y="7049"/>
                  </a:lnTo>
                  <a:cubicBezTo>
                    <a:pt x="6323" y="7049"/>
                    <a:pt x="6430" y="6954"/>
                    <a:pt x="6430" y="6835"/>
                  </a:cubicBezTo>
                  <a:cubicBezTo>
                    <a:pt x="6430" y="5370"/>
                    <a:pt x="5454" y="4132"/>
                    <a:pt x="4108" y="3751"/>
                  </a:cubicBezTo>
                  <a:cubicBezTo>
                    <a:pt x="4751" y="3417"/>
                    <a:pt x="5192" y="2751"/>
                    <a:pt x="5192" y="1989"/>
                  </a:cubicBezTo>
                  <a:cubicBezTo>
                    <a:pt x="5192" y="893"/>
                    <a:pt x="4311" y="0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08;p31">
              <a:extLst>
                <a:ext uri="{FF2B5EF4-FFF2-40B4-BE49-F238E27FC236}">
                  <a16:creationId xmlns:a16="http://schemas.microsoft.com/office/drawing/2014/main" id="{67AB04F4-29BB-4BC6-8F19-02B637E2AA87}"/>
                </a:ext>
              </a:extLst>
            </p:cNvPr>
            <p:cNvSpPr txBox="1"/>
            <p:nvPr/>
          </p:nvSpPr>
          <p:spPr>
            <a:xfrm>
              <a:off x="5245753" y="2899650"/>
              <a:ext cx="1030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rgbClr val="002060"/>
                  </a:solidFill>
                  <a:latin typeface="+mj-lt"/>
                  <a:ea typeface="Roboto"/>
                  <a:cs typeface="Roboto"/>
                  <a:sym typeface="Roboto"/>
                </a:rPr>
                <a:t>Familiarité</a:t>
              </a:r>
              <a:endParaRPr sz="13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409;p31">
            <a:extLst>
              <a:ext uri="{FF2B5EF4-FFF2-40B4-BE49-F238E27FC236}">
                <a16:creationId xmlns:a16="http://schemas.microsoft.com/office/drawing/2014/main" id="{C4003535-EF0F-499E-81FC-C8CEB8903B10}"/>
              </a:ext>
            </a:extLst>
          </p:cNvPr>
          <p:cNvGrpSpPr/>
          <p:nvPr/>
        </p:nvGrpSpPr>
        <p:grpSpPr>
          <a:xfrm>
            <a:off x="6256376" y="4172723"/>
            <a:ext cx="1209022" cy="2304276"/>
            <a:chOff x="2778656" y="2022404"/>
            <a:chExt cx="1209022" cy="2304276"/>
          </a:xfrm>
        </p:grpSpPr>
        <p:sp>
          <p:nvSpPr>
            <p:cNvPr id="120" name="Google Shape;1410;p31">
              <a:extLst>
                <a:ext uri="{FF2B5EF4-FFF2-40B4-BE49-F238E27FC236}">
                  <a16:creationId xmlns:a16="http://schemas.microsoft.com/office/drawing/2014/main" id="{154409A5-1DFE-4E42-924D-1193E87137B2}"/>
                </a:ext>
              </a:extLst>
            </p:cNvPr>
            <p:cNvSpPr/>
            <p:nvPr/>
          </p:nvSpPr>
          <p:spPr>
            <a:xfrm>
              <a:off x="2867755" y="2022404"/>
              <a:ext cx="1030823" cy="2005676"/>
            </a:xfrm>
            <a:custGeom>
              <a:avLst/>
              <a:gdLst/>
              <a:ahLst/>
              <a:cxnLst/>
              <a:rect l="l" t="t" r="r" b="b"/>
              <a:pathLst>
                <a:path w="36779" h="71561" extrusionOk="0">
                  <a:moveTo>
                    <a:pt x="18382" y="1"/>
                  </a:moveTo>
                  <a:cubicBezTo>
                    <a:pt x="16196" y="1"/>
                    <a:pt x="14418" y="1777"/>
                    <a:pt x="14418" y="3980"/>
                  </a:cubicBezTo>
                  <a:cubicBezTo>
                    <a:pt x="14418" y="4707"/>
                    <a:pt x="14621" y="5397"/>
                    <a:pt x="14966" y="5981"/>
                  </a:cubicBezTo>
                  <a:cubicBezTo>
                    <a:pt x="16062" y="7838"/>
                    <a:pt x="16657" y="9933"/>
                    <a:pt x="16657" y="12077"/>
                  </a:cubicBezTo>
                  <a:lnTo>
                    <a:pt x="16657" y="12541"/>
                  </a:lnTo>
                  <a:cubicBezTo>
                    <a:pt x="16657" y="16994"/>
                    <a:pt x="14097" y="21006"/>
                    <a:pt x="10132" y="23018"/>
                  </a:cubicBezTo>
                  <a:cubicBezTo>
                    <a:pt x="4131" y="26054"/>
                    <a:pt x="0" y="32281"/>
                    <a:pt x="0" y="39437"/>
                  </a:cubicBezTo>
                  <a:lnTo>
                    <a:pt x="0" y="63273"/>
                  </a:lnTo>
                  <a:cubicBezTo>
                    <a:pt x="0" y="67833"/>
                    <a:pt x="3727" y="71560"/>
                    <a:pt x="8287" y="71560"/>
                  </a:cubicBezTo>
                  <a:lnTo>
                    <a:pt x="28492" y="71560"/>
                  </a:lnTo>
                  <a:cubicBezTo>
                    <a:pt x="33052" y="71560"/>
                    <a:pt x="36778" y="67833"/>
                    <a:pt x="36778" y="63273"/>
                  </a:cubicBezTo>
                  <a:lnTo>
                    <a:pt x="36778" y="39437"/>
                  </a:lnTo>
                  <a:cubicBezTo>
                    <a:pt x="36778" y="32281"/>
                    <a:pt x="32647" y="26054"/>
                    <a:pt x="26646" y="23018"/>
                  </a:cubicBezTo>
                  <a:cubicBezTo>
                    <a:pt x="22670" y="21006"/>
                    <a:pt x="20122" y="16994"/>
                    <a:pt x="20122" y="12541"/>
                  </a:cubicBezTo>
                  <a:lnTo>
                    <a:pt x="20122" y="12112"/>
                  </a:lnTo>
                  <a:cubicBezTo>
                    <a:pt x="20122" y="9933"/>
                    <a:pt x="20765" y="7838"/>
                    <a:pt x="21848" y="5945"/>
                  </a:cubicBezTo>
                  <a:cubicBezTo>
                    <a:pt x="22253" y="5242"/>
                    <a:pt x="22443" y="4421"/>
                    <a:pt x="22348" y="3528"/>
                  </a:cubicBezTo>
                  <a:cubicBezTo>
                    <a:pt x="22158" y="1706"/>
                    <a:pt x="20681" y="230"/>
                    <a:pt x="18848" y="27"/>
                  </a:cubicBezTo>
                  <a:cubicBezTo>
                    <a:pt x="18691" y="10"/>
                    <a:pt x="18535" y="1"/>
                    <a:pt x="1838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11;p31">
              <a:extLst>
                <a:ext uri="{FF2B5EF4-FFF2-40B4-BE49-F238E27FC236}">
                  <a16:creationId xmlns:a16="http://schemas.microsoft.com/office/drawing/2014/main" id="{13F64BF9-2C1E-4823-AF67-88AE1D3840A2}"/>
                </a:ext>
              </a:extLst>
            </p:cNvPr>
            <p:cNvSpPr/>
            <p:nvPr/>
          </p:nvSpPr>
          <p:spPr>
            <a:xfrm>
              <a:off x="2778656" y="3510751"/>
              <a:ext cx="1209022" cy="310377"/>
            </a:xfrm>
            <a:custGeom>
              <a:avLst/>
              <a:gdLst/>
              <a:ahLst/>
              <a:cxnLst/>
              <a:rect l="l" t="t" r="r" b="b"/>
              <a:pathLst>
                <a:path w="43137" h="11074" extrusionOk="0">
                  <a:moveTo>
                    <a:pt x="3084" y="0"/>
                  </a:moveTo>
                  <a:cubicBezTo>
                    <a:pt x="1382" y="0"/>
                    <a:pt x="1" y="1382"/>
                    <a:pt x="1" y="3084"/>
                  </a:cubicBezTo>
                  <a:lnTo>
                    <a:pt x="1" y="7990"/>
                  </a:lnTo>
                  <a:cubicBezTo>
                    <a:pt x="1" y="9692"/>
                    <a:pt x="1382" y="11073"/>
                    <a:pt x="3084" y="11073"/>
                  </a:cubicBezTo>
                  <a:lnTo>
                    <a:pt x="40053" y="11073"/>
                  </a:lnTo>
                  <a:cubicBezTo>
                    <a:pt x="41756" y="11073"/>
                    <a:pt x="43137" y="9692"/>
                    <a:pt x="43137" y="7990"/>
                  </a:cubicBezTo>
                  <a:lnTo>
                    <a:pt x="43137" y="3084"/>
                  </a:lnTo>
                  <a:cubicBezTo>
                    <a:pt x="43137" y="1382"/>
                    <a:pt x="41756" y="0"/>
                    <a:pt x="400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Menace 2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" name="Google Shape;1412;p31">
              <a:extLst>
                <a:ext uri="{FF2B5EF4-FFF2-40B4-BE49-F238E27FC236}">
                  <a16:creationId xmlns:a16="http://schemas.microsoft.com/office/drawing/2014/main" id="{367B3F2C-202F-4E26-A374-5B2B3CF45945}"/>
                </a:ext>
              </a:extLst>
            </p:cNvPr>
            <p:cNvSpPr/>
            <p:nvPr/>
          </p:nvSpPr>
          <p:spPr>
            <a:xfrm>
              <a:off x="3316251" y="2065200"/>
              <a:ext cx="133831" cy="133859"/>
            </a:xfrm>
            <a:custGeom>
              <a:avLst/>
              <a:gdLst/>
              <a:ahLst/>
              <a:cxnLst/>
              <a:rect l="l" t="t" r="r" b="b"/>
              <a:pathLst>
                <a:path w="4775" h="4776" extrusionOk="0">
                  <a:moveTo>
                    <a:pt x="2394" y="1"/>
                  </a:moveTo>
                  <a:cubicBezTo>
                    <a:pt x="1072" y="1"/>
                    <a:pt x="0" y="1060"/>
                    <a:pt x="0" y="2382"/>
                  </a:cubicBezTo>
                  <a:cubicBezTo>
                    <a:pt x="0" y="3704"/>
                    <a:pt x="1072" y="4775"/>
                    <a:pt x="2394" y="4775"/>
                  </a:cubicBezTo>
                  <a:cubicBezTo>
                    <a:pt x="3703" y="4775"/>
                    <a:pt x="4775" y="3704"/>
                    <a:pt x="4775" y="2382"/>
                  </a:cubicBezTo>
                  <a:cubicBezTo>
                    <a:pt x="4775" y="1060"/>
                    <a:pt x="3703" y="1"/>
                    <a:pt x="239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13;p31">
              <a:extLst>
                <a:ext uri="{FF2B5EF4-FFF2-40B4-BE49-F238E27FC236}">
                  <a16:creationId xmlns:a16="http://schemas.microsoft.com/office/drawing/2014/main" id="{F7F486DF-D6F4-44BF-995D-4A591DC86F9D}"/>
                </a:ext>
              </a:extLst>
            </p:cNvPr>
            <p:cNvSpPr/>
            <p:nvPr/>
          </p:nvSpPr>
          <p:spPr>
            <a:xfrm>
              <a:off x="3114523" y="3789393"/>
              <a:ext cx="537287" cy="537287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5" y="0"/>
                  </a:moveTo>
                  <a:cubicBezTo>
                    <a:pt x="4287" y="0"/>
                    <a:pt x="1" y="4299"/>
                    <a:pt x="1" y="9585"/>
                  </a:cubicBezTo>
                  <a:cubicBezTo>
                    <a:pt x="1" y="14883"/>
                    <a:pt x="4287" y="19169"/>
                    <a:pt x="9585" y="19169"/>
                  </a:cubicBezTo>
                  <a:cubicBezTo>
                    <a:pt x="14884" y="19169"/>
                    <a:pt x="19170" y="14883"/>
                    <a:pt x="19170" y="9585"/>
                  </a:cubicBezTo>
                  <a:cubicBezTo>
                    <a:pt x="19170" y="4299"/>
                    <a:pt x="14884" y="0"/>
                    <a:pt x="9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14;p31">
              <a:extLst>
                <a:ext uri="{FF2B5EF4-FFF2-40B4-BE49-F238E27FC236}">
                  <a16:creationId xmlns:a16="http://schemas.microsoft.com/office/drawing/2014/main" id="{A8A77D62-0881-4671-BC5B-957466EF129F}"/>
                </a:ext>
              </a:extLst>
            </p:cNvPr>
            <p:cNvSpPr/>
            <p:nvPr/>
          </p:nvSpPr>
          <p:spPr>
            <a:xfrm>
              <a:off x="3177599" y="3852789"/>
              <a:ext cx="411135" cy="410827"/>
            </a:xfrm>
            <a:custGeom>
              <a:avLst/>
              <a:gdLst/>
              <a:ahLst/>
              <a:cxnLst/>
              <a:rect l="l" t="t" r="r" b="b"/>
              <a:pathLst>
                <a:path w="14669" h="14658" extrusionOk="0">
                  <a:moveTo>
                    <a:pt x="7334" y="1"/>
                  </a:moveTo>
                  <a:cubicBezTo>
                    <a:pt x="3286" y="1"/>
                    <a:pt x="0" y="3275"/>
                    <a:pt x="0" y="7323"/>
                  </a:cubicBezTo>
                  <a:cubicBezTo>
                    <a:pt x="0" y="11383"/>
                    <a:pt x="3286" y="14657"/>
                    <a:pt x="7334" y="14657"/>
                  </a:cubicBezTo>
                  <a:cubicBezTo>
                    <a:pt x="11383" y="14657"/>
                    <a:pt x="14669" y="11383"/>
                    <a:pt x="14669" y="7323"/>
                  </a:cubicBezTo>
                  <a:cubicBezTo>
                    <a:pt x="14669" y="3275"/>
                    <a:pt x="11383" y="1"/>
                    <a:pt x="7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15;p31">
              <a:extLst>
                <a:ext uri="{FF2B5EF4-FFF2-40B4-BE49-F238E27FC236}">
                  <a16:creationId xmlns:a16="http://schemas.microsoft.com/office/drawing/2014/main" id="{B9131609-11D2-4544-9059-95EEC3BDE623}"/>
                </a:ext>
              </a:extLst>
            </p:cNvPr>
            <p:cNvSpPr/>
            <p:nvPr/>
          </p:nvSpPr>
          <p:spPr>
            <a:xfrm>
              <a:off x="3254857" y="3923192"/>
              <a:ext cx="256620" cy="256311"/>
            </a:xfrm>
            <a:custGeom>
              <a:avLst/>
              <a:gdLst/>
              <a:ahLst/>
              <a:cxnLst/>
              <a:rect l="l" t="t" r="r" b="b"/>
              <a:pathLst>
                <a:path w="9156" h="9145" extrusionOk="0">
                  <a:moveTo>
                    <a:pt x="4798" y="453"/>
                  </a:moveTo>
                  <a:cubicBezTo>
                    <a:pt x="5739" y="501"/>
                    <a:pt x="6584" y="858"/>
                    <a:pt x="7251" y="1430"/>
                  </a:cubicBezTo>
                  <a:cubicBezTo>
                    <a:pt x="6489" y="2227"/>
                    <a:pt x="6060" y="3251"/>
                    <a:pt x="6001" y="4347"/>
                  </a:cubicBezTo>
                  <a:lnTo>
                    <a:pt x="4798" y="4347"/>
                  </a:lnTo>
                  <a:lnTo>
                    <a:pt x="4798" y="453"/>
                  </a:lnTo>
                  <a:close/>
                  <a:moveTo>
                    <a:pt x="1524" y="1799"/>
                  </a:moveTo>
                  <a:cubicBezTo>
                    <a:pt x="2167" y="2501"/>
                    <a:pt x="2548" y="3394"/>
                    <a:pt x="2596" y="4358"/>
                  </a:cubicBezTo>
                  <a:lnTo>
                    <a:pt x="453" y="4358"/>
                  </a:lnTo>
                  <a:cubicBezTo>
                    <a:pt x="512" y="3370"/>
                    <a:pt x="905" y="2477"/>
                    <a:pt x="1524" y="1799"/>
                  </a:cubicBezTo>
                  <a:close/>
                  <a:moveTo>
                    <a:pt x="4358" y="453"/>
                  </a:moveTo>
                  <a:lnTo>
                    <a:pt x="4358" y="4358"/>
                  </a:lnTo>
                  <a:lnTo>
                    <a:pt x="3036" y="4358"/>
                  </a:lnTo>
                  <a:cubicBezTo>
                    <a:pt x="2989" y="3275"/>
                    <a:pt x="2572" y="2275"/>
                    <a:pt x="1846" y="1477"/>
                  </a:cubicBezTo>
                  <a:cubicBezTo>
                    <a:pt x="2524" y="882"/>
                    <a:pt x="3393" y="501"/>
                    <a:pt x="4358" y="453"/>
                  </a:cubicBezTo>
                  <a:close/>
                  <a:moveTo>
                    <a:pt x="7573" y="1727"/>
                  </a:moveTo>
                  <a:cubicBezTo>
                    <a:pt x="8227" y="2418"/>
                    <a:pt x="8656" y="3335"/>
                    <a:pt x="8704" y="4358"/>
                  </a:cubicBezTo>
                  <a:lnTo>
                    <a:pt x="6441" y="4358"/>
                  </a:lnTo>
                  <a:cubicBezTo>
                    <a:pt x="6501" y="3370"/>
                    <a:pt x="6894" y="2442"/>
                    <a:pt x="7573" y="1727"/>
                  </a:cubicBezTo>
                  <a:close/>
                  <a:moveTo>
                    <a:pt x="2596" y="4799"/>
                  </a:moveTo>
                  <a:cubicBezTo>
                    <a:pt x="2548" y="5751"/>
                    <a:pt x="2167" y="6644"/>
                    <a:pt x="1524" y="7359"/>
                  </a:cubicBezTo>
                  <a:cubicBezTo>
                    <a:pt x="905" y="6668"/>
                    <a:pt x="512" y="5775"/>
                    <a:pt x="453" y="4799"/>
                  </a:cubicBezTo>
                  <a:close/>
                  <a:moveTo>
                    <a:pt x="8704" y="4799"/>
                  </a:moveTo>
                  <a:cubicBezTo>
                    <a:pt x="8656" y="5811"/>
                    <a:pt x="8227" y="6728"/>
                    <a:pt x="7573" y="7418"/>
                  </a:cubicBezTo>
                  <a:cubicBezTo>
                    <a:pt x="6894" y="6704"/>
                    <a:pt x="6501" y="5775"/>
                    <a:pt x="6441" y="4799"/>
                  </a:cubicBezTo>
                  <a:close/>
                  <a:moveTo>
                    <a:pt x="4358" y="4799"/>
                  </a:moveTo>
                  <a:lnTo>
                    <a:pt x="4358" y="8692"/>
                  </a:lnTo>
                  <a:cubicBezTo>
                    <a:pt x="3393" y="8645"/>
                    <a:pt x="2524" y="8264"/>
                    <a:pt x="1846" y="7668"/>
                  </a:cubicBezTo>
                  <a:cubicBezTo>
                    <a:pt x="2572" y="6871"/>
                    <a:pt x="2989" y="5871"/>
                    <a:pt x="3036" y="4799"/>
                  </a:cubicBezTo>
                  <a:close/>
                  <a:moveTo>
                    <a:pt x="6001" y="4799"/>
                  </a:moveTo>
                  <a:cubicBezTo>
                    <a:pt x="6060" y="5894"/>
                    <a:pt x="6489" y="6918"/>
                    <a:pt x="7251" y="7716"/>
                  </a:cubicBezTo>
                  <a:cubicBezTo>
                    <a:pt x="6584" y="8288"/>
                    <a:pt x="5739" y="8645"/>
                    <a:pt x="4798" y="8692"/>
                  </a:cubicBezTo>
                  <a:lnTo>
                    <a:pt x="4798" y="4799"/>
                  </a:lnTo>
                  <a:close/>
                  <a:moveTo>
                    <a:pt x="4584" y="1"/>
                  </a:moveTo>
                  <a:cubicBezTo>
                    <a:pt x="2060" y="1"/>
                    <a:pt x="0" y="2049"/>
                    <a:pt x="0" y="4573"/>
                  </a:cubicBezTo>
                  <a:cubicBezTo>
                    <a:pt x="0" y="7097"/>
                    <a:pt x="2060" y="9145"/>
                    <a:pt x="4584" y="9145"/>
                  </a:cubicBezTo>
                  <a:cubicBezTo>
                    <a:pt x="7108" y="9145"/>
                    <a:pt x="9156" y="7097"/>
                    <a:pt x="9156" y="4573"/>
                  </a:cubicBezTo>
                  <a:cubicBezTo>
                    <a:pt x="9156" y="2049"/>
                    <a:pt x="7108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16;p31">
              <a:extLst>
                <a:ext uri="{FF2B5EF4-FFF2-40B4-BE49-F238E27FC236}">
                  <a16:creationId xmlns:a16="http://schemas.microsoft.com/office/drawing/2014/main" id="{9F7AB150-AC16-4B70-ADFA-A35D0B80B875}"/>
                </a:ext>
              </a:extLst>
            </p:cNvPr>
            <p:cNvSpPr txBox="1"/>
            <p:nvPr/>
          </p:nvSpPr>
          <p:spPr>
            <a:xfrm>
              <a:off x="2820550" y="2899650"/>
              <a:ext cx="110291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Autocontrôle</a:t>
              </a:r>
              <a:endParaRPr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417;p31">
            <a:extLst>
              <a:ext uri="{FF2B5EF4-FFF2-40B4-BE49-F238E27FC236}">
                <a16:creationId xmlns:a16="http://schemas.microsoft.com/office/drawing/2014/main" id="{A16C7500-5A63-45B1-88D7-18AB3E368E11}"/>
              </a:ext>
            </a:extLst>
          </p:cNvPr>
          <p:cNvSpPr/>
          <p:nvPr/>
        </p:nvSpPr>
        <p:spPr>
          <a:xfrm>
            <a:off x="4267085" y="4014355"/>
            <a:ext cx="133800" cy="133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397;p20">
            <a:extLst>
              <a:ext uri="{FF2B5EF4-FFF2-40B4-BE49-F238E27FC236}">
                <a16:creationId xmlns:a16="http://schemas.microsoft.com/office/drawing/2014/main" id="{B5B620AB-6AAE-4D60-8A07-6F91625CBF6A}"/>
              </a:ext>
            </a:extLst>
          </p:cNvPr>
          <p:cNvSpPr/>
          <p:nvPr/>
        </p:nvSpPr>
        <p:spPr>
          <a:xfrm>
            <a:off x="4092853" y="3188457"/>
            <a:ext cx="45719" cy="3586140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0" name="Google Shape;426;p20">
            <a:extLst>
              <a:ext uri="{FF2B5EF4-FFF2-40B4-BE49-F238E27FC236}">
                <a16:creationId xmlns:a16="http://schemas.microsoft.com/office/drawing/2014/main" id="{DE06CCA1-937B-4B0E-8D6C-86A9778F9DA3}"/>
              </a:ext>
            </a:extLst>
          </p:cNvPr>
          <p:cNvGrpSpPr/>
          <p:nvPr/>
        </p:nvGrpSpPr>
        <p:grpSpPr>
          <a:xfrm>
            <a:off x="2180474" y="3170330"/>
            <a:ext cx="2079971" cy="979046"/>
            <a:chOff x="933838" y="532900"/>
            <a:chExt cx="2079971" cy="979046"/>
          </a:xfrm>
        </p:grpSpPr>
        <p:sp>
          <p:nvSpPr>
            <p:cNvPr id="131" name="Google Shape;427;p20">
              <a:extLst>
                <a:ext uri="{FF2B5EF4-FFF2-40B4-BE49-F238E27FC236}">
                  <a16:creationId xmlns:a16="http://schemas.microsoft.com/office/drawing/2014/main" id="{AB2F202A-5F9D-4FA4-8523-1B39CC368E16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2" name="Google Shape;428;p20">
              <a:extLst>
                <a:ext uri="{FF2B5EF4-FFF2-40B4-BE49-F238E27FC236}">
                  <a16:creationId xmlns:a16="http://schemas.microsoft.com/office/drawing/2014/main" id="{09BC4044-CFA9-412A-945A-8F7295B99482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" name="Google Shape;429;p20">
              <a:extLst>
                <a:ext uri="{FF2B5EF4-FFF2-40B4-BE49-F238E27FC236}">
                  <a16:creationId xmlns:a16="http://schemas.microsoft.com/office/drawing/2014/main" id="{7DBEE3A0-1E27-4BD7-B897-A6D2A4126D29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" name="Google Shape;430;p20">
              <a:extLst>
                <a:ext uri="{FF2B5EF4-FFF2-40B4-BE49-F238E27FC236}">
                  <a16:creationId xmlns:a16="http://schemas.microsoft.com/office/drawing/2014/main" id="{39FD5FC2-6903-43ED-B734-00FD6D677838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431;p20">
              <a:extLst>
                <a:ext uri="{FF2B5EF4-FFF2-40B4-BE49-F238E27FC236}">
                  <a16:creationId xmlns:a16="http://schemas.microsoft.com/office/drawing/2014/main" id="{9FF1DF3C-577B-4961-9C6A-C270E9B419E0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" name="Google Shape;432;p20">
              <a:extLst>
                <a:ext uri="{FF2B5EF4-FFF2-40B4-BE49-F238E27FC236}">
                  <a16:creationId xmlns:a16="http://schemas.microsoft.com/office/drawing/2014/main" id="{26B385B0-AC15-4BF4-8A97-38E8B9FBFAAE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433;p20">
              <a:extLst>
                <a:ext uri="{FF2B5EF4-FFF2-40B4-BE49-F238E27FC236}">
                  <a16:creationId xmlns:a16="http://schemas.microsoft.com/office/drawing/2014/main" id="{E7814FA9-7370-4A9B-A7ED-BB5DF52105BD}"/>
                </a:ext>
              </a:extLst>
            </p:cNvPr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72070"/>
                  </a:solidFill>
                  <a:latin typeface="Roboto"/>
                  <a:ea typeface="Roboto"/>
                  <a:cs typeface="Roboto"/>
                  <a:sym typeface="Roboto"/>
                </a:rPr>
                <a:t>Identifier les menaces</a:t>
              </a:r>
              <a:endParaRPr sz="1200" dirty="0">
                <a:solidFill>
                  <a:srgbClr val="07207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434;p20">
              <a:extLst>
                <a:ext uri="{FF2B5EF4-FFF2-40B4-BE49-F238E27FC236}">
                  <a16:creationId xmlns:a16="http://schemas.microsoft.com/office/drawing/2014/main" id="{6C3310B3-8FA3-4B46-8973-750EC7D434E6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Etape 1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" name="Google Shape;435;p20">
            <a:extLst>
              <a:ext uri="{FF2B5EF4-FFF2-40B4-BE49-F238E27FC236}">
                <a16:creationId xmlns:a16="http://schemas.microsoft.com/office/drawing/2014/main" id="{7D11C2B6-BF9E-4543-912A-930BEC4DDF4C}"/>
              </a:ext>
            </a:extLst>
          </p:cNvPr>
          <p:cNvGrpSpPr/>
          <p:nvPr/>
        </p:nvGrpSpPr>
        <p:grpSpPr>
          <a:xfrm>
            <a:off x="2180474" y="4406519"/>
            <a:ext cx="2079971" cy="979077"/>
            <a:chOff x="933838" y="1769089"/>
            <a:chExt cx="2079971" cy="979077"/>
          </a:xfrm>
        </p:grpSpPr>
        <p:sp>
          <p:nvSpPr>
            <p:cNvPr id="140" name="Google Shape;436;p20">
              <a:extLst>
                <a:ext uri="{FF2B5EF4-FFF2-40B4-BE49-F238E27FC236}">
                  <a16:creationId xmlns:a16="http://schemas.microsoft.com/office/drawing/2014/main" id="{AEF4C4AC-A2A1-439E-B1B0-E2732988B7D2}"/>
                </a:ext>
              </a:extLst>
            </p:cNvPr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" name="Google Shape;437;p20">
              <a:extLst>
                <a:ext uri="{FF2B5EF4-FFF2-40B4-BE49-F238E27FC236}">
                  <a16:creationId xmlns:a16="http://schemas.microsoft.com/office/drawing/2014/main" id="{DC042244-44D0-4556-9837-CC3614467300}"/>
                </a:ext>
              </a:extLst>
            </p:cNvPr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438;p20">
              <a:extLst>
                <a:ext uri="{FF2B5EF4-FFF2-40B4-BE49-F238E27FC236}">
                  <a16:creationId xmlns:a16="http://schemas.microsoft.com/office/drawing/2014/main" id="{DE390715-028E-425E-9F8A-4FFD833656F8}"/>
                </a:ext>
              </a:extLst>
            </p:cNvPr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" name="Google Shape;439;p20">
              <a:extLst>
                <a:ext uri="{FF2B5EF4-FFF2-40B4-BE49-F238E27FC236}">
                  <a16:creationId xmlns:a16="http://schemas.microsoft.com/office/drawing/2014/main" id="{9E9D1327-8688-4A84-83DE-5757E4134D01}"/>
                </a:ext>
              </a:extLst>
            </p:cNvPr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440;p20">
              <a:extLst>
                <a:ext uri="{FF2B5EF4-FFF2-40B4-BE49-F238E27FC236}">
                  <a16:creationId xmlns:a16="http://schemas.microsoft.com/office/drawing/2014/main" id="{E4DB6E5B-A8AD-4EE1-82F0-40551B70CBA2}"/>
                </a:ext>
              </a:extLst>
            </p:cNvPr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" name="Google Shape;441;p20">
              <a:extLst>
                <a:ext uri="{FF2B5EF4-FFF2-40B4-BE49-F238E27FC236}">
                  <a16:creationId xmlns:a16="http://schemas.microsoft.com/office/drawing/2014/main" id="{AA235710-A869-485C-9229-058335A8CFA7}"/>
                </a:ext>
              </a:extLst>
            </p:cNvPr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" name="Google Shape;442;p20">
              <a:extLst>
                <a:ext uri="{FF2B5EF4-FFF2-40B4-BE49-F238E27FC236}">
                  <a16:creationId xmlns:a16="http://schemas.microsoft.com/office/drawing/2014/main" id="{E5F5A200-A79C-4A3A-B6CE-BFF21AD1AA0E}"/>
                </a:ext>
              </a:extLst>
            </p:cNvPr>
            <p:cNvSpPr txBox="1"/>
            <p:nvPr/>
          </p:nvSpPr>
          <p:spPr>
            <a:xfrm>
              <a:off x="1069100" y="2062880"/>
              <a:ext cx="1390200" cy="62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072070"/>
                  </a:solidFill>
                  <a:latin typeface="Roboto"/>
                  <a:ea typeface="Roboto"/>
                  <a:cs typeface="Roboto"/>
                  <a:sym typeface="Roboto"/>
                </a:rPr>
                <a:t>Apprécier si ces menaces sont manifestement négligeables</a:t>
              </a:r>
              <a:endParaRPr sz="1200" dirty="0">
                <a:solidFill>
                  <a:srgbClr val="07207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443;p20">
              <a:extLst>
                <a:ext uri="{FF2B5EF4-FFF2-40B4-BE49-F238E27FC236}">
                  <a16:creationId xmlns:a16="http://schemas.microsoft.com/office/drawing/2014/main" id="{B9E93642-5904-41D0-9EA7-011AF106D6F0}"/>
                </a:ext>
              </a:extLst>
            </p:cNvPr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Etape 2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8" name="Google Shape;444;p20">
            <a:extLst>
              <a:ext uri="{FF2B5EF4-FFF2-40B4-BE49-F238E27FC236}">
                <a16:creationId xmlns:a16="http://schemas.microsoft.com/office/drawing/2014/main" id="{0F0A41D9-8744-47B9-A3C6-62B148B00AC8}"/>
              </a:ext>
            </a:extLst>
          </p:cNvPr>
          <p:cNvGrpSpPr/>
          <p:nvPr/>
        </p:nvGrpSpPr>
        <p:grpSpPr>
          <a:xfrm>
            <a:off x="2180474" y="5643151"/>
            <a:ext cx="2079971" cy="979046"/>
            <a:chOff x="933838" y="3005721"/>
            <a:chExt cx="2079971" cy="979046"/>
          </a:xfrm>
        </p:grpSpPr>
        <p:sp>
          <p:nvSpPr>
            <p:cNvPr id="149" name="Google Shape;445;p20">
              <a:extLst>
                <a:ext uri="{FF2B5EF4-FFF2-40B4-BE49-F238E27FC236}">
                  <a16:creationId xmlns:a16="http://schemas.microsoft.com/office/drawing/2014/main" id="{02E80BA5-F33D-4006-899E-B7ABFF6DB4B7}"/>
                </a:ext>
              </a:extLst>
            </p:cNvPr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" name="Google Shape;446;p20">
              <a:extLst>
                <a:ext uri="{FF2B5EF4-FFF2-40B4-BE49-F238E27FC236}">
                  <a16:creationId xmlns:a16="http://schemas.microsoft.com/office/drawing/2014/main" id="{FC65715A-A245-42BE-889C-9CF64BB1A115}"/>
                </a:ext>
              </a:extLst>
            </p:cNvPr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FA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1" name="Google Shape;447;p20">
              <a:extLst>
                <a:ext uri="{FF2B5EF4-FFF2-40B4-BE49-F238E27FC236}">
                  <a16:creationId xmlns:a16="http://schemas.microsoft.com/office/drawing/2014/main" id="{F6E57945-D955-4214-9D95-BD1B25A8CF90}"/>
                </a:ext>
              </a:extLst>
            </p:cNvPr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" name="Google Shape;448;p20">
              <a:extLst>
                <a:ext uri="{FF2B5EF4-FFF2-40B4-BE49-F238E27FC236}">
                  <a16:creationId xmlns:a16="http://schemas.microsoft.com/office/drawing/2014/main" id="{F26F24FC-44C2-4C43-A421-20923718565B}"/>
                </a:ext>
              </a:extLst>
            </p:cNvPr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A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" name="Google Shape;449;p20">
              <a:extLst>
                <a:ext uri="{FF2B5EF4-FFF2-40B4-BE49-F238E27FC236}">
                  <a16:creationId xmlns:a16="http://schemas.microsoft.com/office/drawing/2014/main" id="{5D5BF7AD-6DD2-4C67-9ABA-9E7EEC815ECB}"/>
                </a:ext>
              </a:extLst>
            </p:cNvPr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" name="Google Shape;450;p20">
              <a:extLst>
                <a:ext uri="{FF2B5EF4-FFF2-40B4-BE49-F238E27FC236}">
                  <a16:creationId xmlns:a16="http://schemas.microsoft.com/office/drawing/2014/main" id="{8D52A587-D3B4-40DD-A742-551B43A1018E}"/>
                </a:ext>
              </a:extLst>
            </p:cNvPr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FA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" name="Google Shape;451;p20">
              <a:extLst>
                <a:ext uri="{FF2B5EF4-FFF2-40B4-BE49-F238E27FC236}">
                  <a16:creationId xmlns:a16="http://schemas.microsoft.com/office/drawing/2014/main" id="{3E9ED087-FCD8-4BF2-8A01-0E2DC443DBE4}"/>
                </a:ext>
              </a:extLst>
            </p:cNvPr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72070"/>
                  </a:solidFill>
                  <a:latin typeface="Roboto"/>
                  <a:ea typeface="Roboto"/>
                  <a:cs typeface="Roboto"/>
                  <a:sym typeface="Roboto"/>
                </a:rPr>
                <a:t>Mettre en place les </a:t>
              </a:r>
              <a:r>
                <a:rPr lang="en" sz="1200" b="1" i="1" dirty="0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mesures de sauvegarde</a:t>
              </a:r>
              <a:endParaRPr sz="1200" b="1" i="1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452;p20">
              <a:extLst>
                <a:ext uri="{FF2B5EF4-FFF2-40B4-BE49-F238E27FC236}">
                  <a16:creationId xmlns:a16="http://schemas.microsoft.com/office/drawing/2014/main" id="{567A9399-D0C5-44E8-8C68-294EDCC76075}"/>
                </a:ext>
              </a:extLst>
            </p:cNvPr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solidFill>
              <a:srgbClr val="FA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Etape 3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7" name="ZoneTexte 156">
            <a:extLst>
              <a:ext uri="{FF2B5EF4-FFF2-40B4-BE49-F238E27FC236}">
                <a16:creationId xmlns:a16="http://schemas.microsoft.com/office/drawing/2014/main" id="{BEA4E48F-6158-4443-BD12-E8B6F9B5AC54}"/>
              </a:ext>
            </a:extLst>
          </p:cNvPr>
          <p:cNvSpPr txBox="1"/>
          <p:nvPr/>
        </p:nvSpPr>
        <p:spPr>
          <a:xfrm>
            <a:off x="4359284" y="2979805"/>
            <a:ext cx="668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u="none" strike="noStrike" baseline="0" dirty="0">
                <a:solidFill>
                  <a:srgbClr val="00B050"/>
                </a:solidFill>
                <a:latin typeface="+mj-lt"/>
              </a:rPr>
              <a:t>Code international d’éthique des professionnels comptables (IESBA)</a:t>
            </a:r>
            <a:endParaRPr lang="fr-FR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8" name="object 18">
            <a:extLst>
              <a:ext uri="{FF2B5EF4-FFF2-40B4-BE49-F238E27FC236}">
                <a16:creationId xmlns:a16="http://schemas.microsoft.com/office/drawing/2014/main" id="{0D234110-2DDA-411F-A97E-6F03B01493B8}"/>
              </a:ext>
            </a:extLst>
          </p:cNvPr>
          <p:cNvSpPr txBox="1"/>
          <p:nvPr/>
        </p:nvSpPr>
        <p:spPr>
          <a:xfrm>
            <a:off x="738308" y="4308177"/>
            <a:ext cx="1308887" cy="1397819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00B0F0"/>
                </a:solidFill>
                <a:latin typeface="+mj-lt"/>
                <a:cs typeface="Arial MT"/>
              </a:rPr>
              <a:t>Approche conceptuelle depuis novembre 2001</a:t>
            </a:r>
            <a:endParaRPr sz="1800" dirty="0">
              <a:solidFill>
                <a:srgbClr val="00B0F0"/>
              </a:solidFill>
              <a:latin typeface="+mj-lt"/>
              <a:cs typeface="Arial MT"/>
            </a:endParaRPr>
          </a:p>
        </p:txBody>
      </p:sp>
      <p:sp>
        <p:nvSpPr>
          <p:cNvPr id="159" name="object 18">
            <a:extLst>
              <a:ext uri="{FF2B5EF4-FFF2-40B4-BE49-F238E27FC236}">
                <a16:creationId xmlns:a16="http://schemas.microsoft.com/office/drawing/2014/main" id="{93EBBB0C-D44D-4003-8870-389E72CFCF35}"/>
              </a:ext>
            </a:extLst>
          </p:cNvPr>
          <p:cNvSpPr txBox="1"/>
          <p:nvPr/>
        </p:nvSpPr>
        <p:spPr>
          <a:xfrm>
            <a:off x="8716864" y="5196577"/>
            <a:ext cx="1037103" cy="28982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dirty="0">
              <a:solidFill>
                <a:srgbClr val="00B0F0"/>
              </a:solidFill>
              <a:latin typeface="+mj-lt"/>
              <a:cs typeface="Arial MT"/>
            </a:endParaRPr>
          </a:p>
        </p:txBody>
      </p:sp>
      <p:sp>
        <p:nvSpPr>
          <p:cNvPr id="128" name="object 3">
            <a:extLst>
              <a:ext uri="{FF2B5EF4-FFF2-40B4-BE49-F238E27FC236}">
                <a16:creationId xmlns:a16="http://schemas.microsoft.com/office/drawing/2014/main" id="{759DCAB4-0580-4D0E-8197-9EB5687B44E7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0" name="object 3">
            <a:extLst>
              <a:ext uri="{FF2B5EF4-FFF2-40B4-BE49-F238E27FC236}">
                <a16:creationId xmlns:a16="http://schemas.microsoft.com/office/drawing/2014/main" id="{BED21FCC-0545-4653-B6E0-1474CC93A02C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3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27" grpId="0" animBg="1"/>
      <p:bldP spid="129" grpId="0" animBg="1"/>
      <p:bldP spid="157" grpId="0"/>
      <p:bldP spid="158" grpId="0"/>
      <p:bldP spid="1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275605"/>
            <a:ext cx="9349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0B050"/>
                </a:solidFill>
                <a:latin typeface="+mj-lt"/>
              </a:rPr>
              <a:t>La rotation: Une mesure de sauvegarde contre la menace de "familiarité" ou d’accoutumance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23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128" name="Google Shape;154;p17">
            <a:extLst>
              <a:ext uri="{FF2B5EF4-FFF2-40B4-BE49-F238E27FC236}">
                <a16:creationId xmlns:a16="http://schemas.microsoft.com/office/drawing/2014/main" id="{E8251BBA-B60A-4368-9BD4-EF346BB6FA09}"/>
              </a:ext>
            </a:extLst>
          </p:cNvPr>
          <p:cNvGrpSpPr/>
          <p:nvPr/>
        </p:nvGrpSpPr>
        <p:grpSpPr>
          <a:xfrm>
            <a:off x="4556330" y="2262712"/>
            <a:ext cx="2605800" cy="2606700"/>
            <a:chOff x="3269150" y="1529586"/>
            <a:chExt cx="2605800" cy="2606700"/>
          </a:xfrm>
        </p:grpSpPr>
        <p:sp>
          <p:nvSpPr>
            <p:cNvPr id="160" name="Google Shape;155;p17">
              <a:extLst>
                <a:ext uri="{FF2B5EF4-FFF2-40B4-BE49-F238E27FC236}">
                  <a16:creationId xmlns:a16="http://schemas.microsoft.com/office/drawing/2014/main" id="{8AD6A040-192E-42E7-A808-3394DECB3C47}"/>
                </a:ext>
              </a:extLst>
            </p:cNvPr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6;p17">
              <a:extLst>
                <a:ext uri="{FF2B5EF4-FFF2-40B4-BE49-F238E27FC236}">
                  <a16:creationId xmlns:a16="http://schemas.microsoft.com/office/drawing/2014/main" id="{6A2F7AD1-F840-416D-9495-4E8161F6EFDC}"/>
                </a:ext>
              </a:extLst>
            </p:cNvPr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7;p17">
              <a:extLst>
                <a:ext uri="{FF2B5EF4-FFF2-40B4-BE49-F238E27FC236}">
                  <a16:creationId xmlns:a16="http://schemas.microsoft.com/office/drawing/2014/main" id="{69E80DBD-6472-4E5B-B269-055754116D95}"/>
                </a:ext>
              </a:extLst>
            </p:cNvPr>
            <p:cNvSpPr/>
            <p:nvPr/>
          </p:nvSpPr>
          <p:spPr>
            <a:xfrm>
              <a:off x="3995624" y="2310024"/>
              <a:ext cx="1143000" cy="10061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Rotation</a:t>
              </a:r>
              <a:endParaRPr sz="1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oogle Shape;159;p17">
            <a:extLst>
              <a:ext uri="{FF2B5EF4-FFF2-40B4-BE49-F238E27FC236}">
                <a16:creationId xmlns:a16="http://schemas.microsoft.com/office/drawing/2014/main" id="{17F0C597-C1C2-4FE3-B6F9-344C02E3CBAA}"/>
              </a:ext>
            </a:extLst>
          </p:cNvPr>
          <p:cNvGrpSpPr/>
          <p:nvPr/>
        </p:nvGrpSpPr>
        <p:grpSpPr>
          <a:xfrm>
            <a:off x="902817" y="1966020"/>
            <a:ext cx="4118863" cy="1118637"/>
            <a:chOff x="-384363" y="1232894"/>
            <a:chExt cx="4118863" cy="1118637"/>
          </a:xfrm>
        </p:grpSpPr>
        <p:sp>
          <p:nvSpPr>
            <p:cNvPr id="164" name="Google Shape;160;p17">
              <a:extLst>
                <a:ext uri="{FF2B5EF4-FFF2-40B4-BE49-F238E27FC236}">
                  <a16:creationId xmlns:a16="http://schemas.microsoft.com/office/drawing/2014/main" id="{A273BEFF-1B4F-4AEA-BA92-B334DD349348}"/>
                </a:ext>
              </a:extLst>
            </p:cNvPr>
            <p:cNvSpPr/>
            <p:nvPr/>
          </p:nvSpPr>
          <p:spPr>
            <a:xfrm>
              <a:off x="3199600" y="1745975"/>
              <a:ext cx="534900" cy="53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65" name="Google Shape;161;p17">
              <a:extLst>
                <a:ext uri="{FF2B5EF4-FFF2-40B4-BE49-F238E27FC236}">
                  <a16:creationId xmlns:a16="http://schemas.microsoft.com/office/drawing/2014/main" id="{78CB69EC-D834-4148-B279-2725897524C6}"/>
                </a:ext>
              </a:extLst>
            </p:cNvPr>
            <p:cNvCxnSpPr>
              <a:stCxn id="164" idx="2"/>
            </p:cNvCxnSpPr>
            <p:nvPr/>
          </p:nvCxnSpPr>
          <p:spPr>
            <a:xfrm rot="10800000">
              <a:off x="27097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66" name="Google Shape;162;p17">
              <a:extLst>
                <a:ext uri="{FF2B5EF4-FFF2-40B4-BE49-F238E27FC236}">
                  <a16:creationId xmlns:a16="http://schemas.microsoft.com/office/drawing/2014/main" id="{DE7FFF8B-41FB-43CA-B5A5-3D3E78B8CC79}"/>
                </a:ext>
              </a:extLst>
            </p:cNvPr>
            <p:cNvGrpSpPr/>
            <p:nvPr/>
          </p:nvGrpSpPr>
          <p:grpSpPr>
            <a:xfrm>
              <a:off x="-384363" y="1232894"/>
              <a:ext cx="3522299" cy="1118637"/>
              <a:chOff x="2495924" y="1151232"/>
              <a:chExt cx="3522299" cy="1118637"/>
            </a:xfrm>
          </p:grpSpPr>
          <p:sp>
            <p:nvSpPr>
              <p:cNvPr id="167" name="Google Shape;163;p17">
                <a:extLst>
                  <a:ext uri="{FF2B5EF4-FFF2-40B4-BE49-F238E27FC236}">
                    <a16:creationId xmlns:a16="http://schemas.microsoft.com/office/drawing/2014/main" id="{8E3F0AAE-D1C5-4289-8AEB-E3488135D4E1}"/>
                  </a:ext>
                </a:extLst>
              </p:cNvPr>
              <p:cNvSpPr txBox="1"/>
              <p:nvPr/>
            </p:nvSpPr>
            <p:spPr>
              <a:xfrm>
                <a:off x="2627138" y="1504869"/>
                <a:ext cx="3391085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3 mandats successifs pour un CAC PP membre de l’OECT;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" sz="1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5 mandats successifs pour un CAC PM membre de l’OECT comporant au moins 3 associés avec changement de l’associé signataire et de l’équipe d’audit.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" name="Google Shape;164;p17">
                <a:extLst>
                  <a:ext uri="{FF2B5EF4-FFF2-40B4-BE49-F238E27FC236}">
                    <a16:creationId xmlns:a16="http://schemas.microsoft.com/office/drawing/2014/main" id="{34217006-4A76-4B91-A79B-59C9018EA56B}"/>
                  </a:ext>
                </a:extLst>
              </p:cNvPr>
              <p:cNvSpPr txBox="1"/>
              <p:nvPr/>
            </p:nvSpPr>
            <p:spPr>
              <a:xfrm>
                <a:off x="2495924" y="1151232"/>
                <a:ext cx="2068987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Limite de mandats </a:t>
                </a:r>
                <a:endParaRPr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9" name="Google Shape;165;p17">
            <a:extLst>
              <a:ext uri="{FF2B5EF4-FFF2-40B4-BE49-F238E27FC236}">
                <a16:creationId xmlns:a16="http://schemas.microsoft.com/office/drawing/2014/main" id="{B5FE8218-9260-4E3F-9D03-9860215EE3DC}"/>
              </a:ext>
            </a:extLst>
          </p:cNvPr>
          <p:cNvGrpSpPr/>
          <p:nvPr/>
        </p:nvGrpSpPr>
        <p:grpSpPr>
          <a:xfrm>
            <a:off x="923961" y="4118001"/>
            <a:ext cx="4097719" cy="1764036"/>
            <a:chOff x="-363219" y="3384875"/>
            <a:chExt cx="4097719" cy="1764036"/>
          </a:xfrm>
        </p:grpSpPr>
        <p:grpSp>
          <p:nvGrpSpPr>
            <p:cNvPr id="170" name="Google Shape;166;p17">
              <a:extLst>
                <a:ext uri="{FF2B5EF4-FFF2-40B4-BE49-F238E27FC236}">
                  <a16:creationId xmlns:a16="http://schemas.microsoft.com/office/drawing/2014/main" id="{9236E3B3-9EAC-4CC1-B826-0A59A8DDC091}"/>
                </a:ext>
              </a:extLst>
            </p:cNvPr>
            <p:cNvGrpSpPr/>
            <p:nvPr/>
          </p:nvGrpSpPr>
          <p:grpSpPr>
            <a:xfrm>
              <a:off x="-363219" y="3646668"/>
              <a:ext cx="3142469" cy="1502243"/>
              <a:chOff x="2517068" y="3564859"/>
              <a:chExt cx="3142469" cy="1502243"/>
            </a:xfrm>
          </p:grpSpPr>
          <p:sp>
            <p:nvSpPr>
              <p:cNvPr id="173" name="Google Shape;167;p17">
                <a:extLst>
                  <a:ext uri="{FF2B5EF4-FFF2-40B4-BE49-F238E27FC236}">
                    <a16:creationId xmlns:a16="http://schemas.microsoft.com/office/drawing/2014/main" id="{870D119A-B66B-448E-9376-884344866423}"/>
                  </a:ext>
                </a:extLst>
              </p:cNvPr>
              <p:cNvSpPr txBox="1"/>
              <p:nvPr/>
            </p:nvSpPr>
            <p:spPr>
              <a:xfrm>
                <a:off x="2517068" y="3564859"/>
                <a:ext cx="2892575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Régime plus contraignant pour les banques et EF</a:t>
                </a:r>
                <a:endParaRPr sz="1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4" name="Google Shape;168;p17">
                <a:extLst>
                  <a:ext uri="{FF2B5EF4-FFF2-40B4-BE49-F238E27FC236}">
                    <a16:creationId xmlns:a16="http://schemas.microsoft.com/office/drawing/2014/main" id="{2F8989F4-FBE6-4155-9EBB-504036417B8D}"/>
                  </a:ext>
                </a:extLst>
              </p:cNvPr>
              <p:cNvSpPr txBox="1"/>
              <p:nvPr/>
            </p:nvSpPr>
            <p:spPr>
              <a:xfrm>
                <a:off x="2742466" y="4068183"/>
                <a:ext cx="2917071" cy="998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Roboto"/>
                  </a:rPr>
                  <a:t>2 mandats successifs pour un CAC PP ou PM membre de l’OECT;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" sz="1000" dirty="0">
                  <a:latin typeface="Roboto"/>
                  <a:ea typeface="Roboto"/>
                  <a:sym typeface="Roboto"/>
                </a:endParaRP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Roboto"/>
                  </a:rPr>
                  <a:t>Délai de viduité: Au moins 3 ans pour qu’un CAC puisse être renommé.</a:t>
                </a:r>
                <a:endParaRPr sz="1200" dirty="0">
                  <a:latin typeface="Roboto"/>
                  <a:ea typeface="Roboto"/>
                  <a:sym typeface="Roboto"/>
                </a:endParaRPr>
              </a:p>
            </p:txBody>
          </p:sp>
        </p:grpSp>
        <p:sp>
          <p:nvSpPr>
            <p:cNvPr id="171" name="Google Shape;169;p17">
              <a:extLst>
                <a:ext uri="{FF2B5EF4-FFF2-40B4-BE49-F238E27FC236}">
                  <a16:creationId xmlns:a16="http://schemas.microsoft.com/office/drawing/2014/main" id="{244DD6AA-6981-4F22-B5E9-3B45DE1DCDEA}"/>
                </a:ext>
              </a:extLst>
            </p:cNvPr>
            <p:cNvSpPr/>
            <p:nvPr/>
          </p:nvSpPr>
          <p:spPr>
            <a:xfrm>
              <a:off x="3199600" y="3384875"/>
              <a:ext cx="534900" cy="53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2" name="Google Shape;170;p17">
              <a:extLst>
                <a:ext uri="{FF2B5EF4-FFF2-40B4-BE49-F238E27FC236}">
                  <a16:creationId xmlns:a16="http://schemas.microsoft.com/office/drawing/2014/main" id="{133051D5-F136-4E2E-ADD5-0BE3BE01B544}"/>
                </a:ext>
              </a:extLst>
            </p:cNvPr>
            <p:cNvCxnSpPr>
              <a:stCxn id="171" idx="2"/>
            </p:cNvCxnSpPr>
            <p:nvPr/>
          </p:nvCxnSpPr>
          <p:spPr>
            <a:xfrm rot="10800000">
              <a:off x="27097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75" name="Google Shape;171;p17">
            <a:extLst>
              <a:ext uri="{FF2B5EF4-FFF2-40B4-BE49-F238E27FC236}">
                <a16:creationId xmlns:a16="http://schemas.microsoft.com/office/drawing/2014/main" id="{3B7FA1C3-E9F4-4A71-BCC3-B2CF06759335}"/>
              </a:ext>
            </a:extLst>
          </p:cNvPr>
          <p:cNvGrpSpPr/>
          <p:nvPr/>
        </p:nvGrpSpPr>
        <p:grpSpPr>
          <a:xfrm>
            <a:off x="6696880" y="4118001"/>
            <a:ext cx="4577611" cy="1830179"/>
            <a:chOff x="5409700" y="3384875"/>
            <a:chExt cx="4577611" cy="1830179"/>
          </a:xfrm>
        </p:grpSpPr>
        <p:grpSp>
          <p:nvGrpSpPr>
            <p:cNvPr id="176" name="Google Shape;172;p17">
              <a:extLst>
                <a:ext uri="{FF2B5EF4-FFF2-40B4-BE49-F238E27FC236}">
                  <a16:creationId xmlns:a16="http://schemas.microsoft.com/office/drawing/2014/main" id="{20ED9FE4-00F7-46EC-9504-264089CC74DA}"/>
                </a:ext>
              </a:extLst>
            </p:cNvPr>
            <p:cNvGrpSpPr/>
            <p:nvPr/>
          </p:nvGrpSpPr>
          <p:grpSpPr>
            <a:xfrm>
              <a:off x="6549174" y="3469368"/>
              <a:ext cx="3438137" cy="1745686"/>
              <a:chOff x="6620074" y="3387559"/>
              <a:chExt cx="3438137" cy="1745686"/>
            </a:xfrm>
          </p:grpSpPr>
          <p:sp>
            <p:nvSpPr>
              <p:cNvPr id="179" name="Google Shape;173;p17">
                <a:extLst>
                  <a:ext uri="{FF2B5EF4-FFF2-40B4-BE49-F238E27FC236}">
                    <a16:creationId xmlns:a16="http://schemas.microsoft.com/office/drawing/2014/main" id="{B6914B75-1874-4F62-B127-CE187C4104DA}"/>
                  </a:ext>
                </a:extLst>
              </p:cNvPr>
              <p:cNvSpPr txBox="1"/>
              <p:nvPr/>
            </p:nvSpPr>
            <p:spPr>
              <a:xfrm>
                <a:off x="6620074" y="3387559"/>
                <a:ext cx="2658728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Régime discriminatoire</a:t>
                </a:r>
                <a:endParaRPr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0" name="Google Shape;174;p17">
                <a:extLst>
                  <a:ext uri="{FF2B5EF4-FFF2-40B4-BE49-F238E27FC236}">
                    <a16:creationId xmlns:a16="http://schemas.microsoft.com/office/drawing/2014/main" id="{0483A3D1-82A4-4FC3-8BE4-8C0B53A500A5}"/>
                  </a:ext>
                </a:extLst>
              </p:cNvPr>
              <p:cNvSpPr txBox="1"/>
              <p:nvPr/>
            </p:nvSpPr>
            <p:spPr>
              <a:xfrm>
                <a:off x="6657435" y="3919459"/>
                <a:ext cx="3400776" cy="1213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Roboto"/>
                  </a:rPr>
                  <a:t>Ne s’applique pas aux CAC membres de la CCT inscrits sur la liste des “techniciens de comptabilité”;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" sz="1200" dirty="0">
                  <a:latin typeface="Roboto"/>
                  <a:ea typeface="Roboto"/>
                  <a:sym typeface="Roboto"/>
                </a:endParaRP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Roboto"/>
                  </a:rPr>
                  <a:t>S’applique aux SICAV (car SA) et ne s’applique pas aux autres OPC (bien que faisant APE)</a:t>
                </a:r>
                <a:endParaRPr sz="1200" dirty="0">
                  <a:latin typeface="Roboto"/>
                  <a:ea typeface="Roboto"/>
                  <a:sym typeface="Roboto"/>
                </a:endParaRPr>
              </a:p>
            </p:txBody>
          </p:sp>
        </p:grpSp>
        <p:sp>
          <p:nvSpPr>
            <p:cNvPr id="177" name="Google Shape;175;p17">
              <a:extLst>
                <a:ext uri="{FF2B5EF4-FFF2-40B4-BE49-F238E27FC236}">
                  <a16:creationId xmlns:a16="http://schemas.microsoft.com/office/drawing/2014/main" id="{0E5B3045-F975-4031-9225-FE91BB87840D}"/>
                </a:ext>
              </a:extLst>
            </p:cNvPr>
            <p:cNvSpPr/>
            <p:nvPr/>
          </p:nvSpPr>
          <p:spPr>
            <a:xfrm>
              <a:off x="5409700" y="3384875"/>
              <a:ext cx="534900" cy="53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8" name="Google Shape;176;p17">
              <a:extLst>
                <a:ext uri="{FF2B5EF4-FFF2-40B4-BE49-F238E27FC236}">
                  <a16:creationId xmlns:a16="http://schemas.microsoft.com/office/drawing/2014/main" id="{E31BFB52-1059-45CC-BFC8-796B0F07E647}"/>
                </a:ext>
              </a:extLst>
            </p:cNvPr>
            <p:cNvCxnSpPr>
              <a:endCxn id="177" idx="6"/>
            </p:cNvCxnSpPr>
            <p:nvPr/>
          </p:nvCxnSpPr>
          <p:spPr>
            <a:xfrm rot="10800000">
              <a:off x="59446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81" name="Google Shape;177;p17">
            <a:extLst>
              <a:ext uri="{FF2B5EF4-FFF2-40B4-BE49-F238E27FC236}">
                <a16:creationId xmlns:a16="http://schemas.microsoft.com/office/drawing/2014/main" id="{25193EC2-38FC-4804-B0A7-38DA9FDF7BA2}"/>
              </a:ext>
            </a:extLst>
          </p:cNvPr>
          <p:cNvGrpSpPr/>
          <p:nvPr/>
        </p:nvGrpSpPr>
        <p:grpSpPr>
          <a:xfrm>
            <a:off x="6696880" y="1998643"/>
            <a:ext cx="4797888" cy="2171934"/>
            <a:chOff x="5409700" y="1265517"/>
            <a:chExt cx="4797888" cy="2171934"/>
          </a:xfrm>
        </p:grpSpPr>
        <p:grpSp>
          <p:nvGrpSpPr>
            <p:cNvPr id="182" name="Google Shape;178;p17">
              <a:extLst>
                <a:ext uri="{FF2B5EF4-FFF2-40B4-BE49-F238E27FC236}">
                  <a16:creationId xmlns:a16="http://schemas.microsoft.com/office/drawing/2014/main" id="{F76AC242-CB32-4852-A925-640ABC66A424}"/>
                </a:ext>
              </a:extLst>
            </p:cNvPr>
            <p:cNvGrpSpPr/>
            <p:nvPr/>
          </p:nvGrpSpPr>
          <p:grpSpPr>
            <a:xfrm>
              <a:off x="6189549" y="1265517"/>
              <a:ext cx="4018039" cy="2171934"/>
              <a:chOff x="6260449" y="1183855"/>
              <a:chExt cx="4018039" cy="2171934"/>
            </a:xfrm>
          </p:grpSpPr>
          <p:sp>
            <p:nvSpPr>
              <p:cNvPr id="185" name="Google Shape;179;p17">
                <a:extLst>
                  <a:ext uri="{FF2B5EF4-FFF2-40B4-BE49-F238E27FC236}">
                    <a16:creationId xmlns:a16="http://schemas.microsoft.com/office/drawing/2014/main" id="{81C096EB-401D-4F28-85E2-D48619B51EC0}"/>
                  </a:ext>
                </a:extLst>
              </p:cNvPr>
              <p:cNvSpPr txBox="1"/>
              <p:nvPr/>
            </p:nvSpPr>
            <p:spPr>
              <a:xfrm>
                <a:off x="6260449" y="1183855"/>
                <a:ext cx="2489275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B31E3A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Encadrement des pratiques “anti-rotation”</a:t>
                </a:r>
                <a:endParaRPr sz="1700" dirty="0">
                  <a:solidFill>
                    <a:srgbClr val="B31E3A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6" name="Google Shape;180;p17">
                <a:extLst>
                  <a:ext uri="{FF2B5EF4-FFF2-40B4-BE49-F238E27FC236}">
                    <a16:creationId xmlns:a16="http://schemas.microsoft.com/office/drawing/2014/main" id="{622CF424-BFDA-400B-8D1D-25E734DFE705}"/>
                  </a:ext>
                </a:extLst>
              </p:cNvPr>
              <p:cNvSpPr txBox="1"/>
              <p:nvPr/>
            </p:nvSpPr>
            <p:spPr>
              <a:xfrm>
                <a:off x="6620074" y="1685187"/>
                <a:ext cx="3658414" cy="1670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Roboto"/>
                  </a:rPr>
                  <a:t>CAC PM-</a:t>
                </a:r>
                <a:r>
                  <a:rPr lang="en" sz="1200" dirty="0">
                    <a:latin typeface="Roboto"/>
                    <a:ea typeface="Roboto"/>
                    <a:sym typeface="Wingdings" panose="05000000000000000000" pitchFamily="2" charset="2"/>
                  </a:rPr>
                  <a:t> CAC PP associé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" sz="800" dirty="0">
                  <a:latin typeface="Roboto"/>
                  <a:ea typeface="Roboto"/>
                  <a:sym typeface="Wingdings" panose="05000000000000000000" pitchFamily="2" charset="2"/>
                </a:endParaRP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Wingdings" panose="05000000000000000000" pitchFamily="2" charset="2"/>
                  </a:rPr>
                  <a:t>CAC PP- CAC PM dans laquelle il est associé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" sz="800" dirty="0">
                  <a:latin typeface="Roboto"/>
                  <a:ea typeface="Roboto"/>
                  <a:sym typeface="Wingdings" panose="05000000000000000000" pitchFamily="2" charset="2"/>
                </a:endParaRP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Wingdings" panose="05000000000000000000" pitchFamily="2" charset="2"/>
                  </a:rPr>
                  <a:t>CAC PM résultant d’une fusion de CAC PM ayant atteint la limite</a:t>
                </a: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endParaRPr lang="en" sz="800" dirty="0">
                  <a:latin typeface="Roboto"/>
                  <a:ea typeface="Roboto"/>
                  <a:sym typeface="Wingdings" panose="05000000000000000000" pitchFamily="2" charset="2"/>
                </a:endParaRPr>
              </a:p>
              <a:p>
                <a:pPr marL="171450" indent="-171450" algn="l" rtl="0">
                  <a:buFont typeface="Arial" panose="020B0604020202020204" pitchFamily="34" charset="0"/>
                  <a:buChar char="•"/>
                </a:pPr>
                <a:r>
                  <a:rPr lang="en" sz="1200" dirty="0">
                    <a:latin typeface="Roboto"/>
                    <a:ea typeface="Roboto"/>
                    <a:sym typeface="Wingdings" panose="05000000000000000000" pitchFamily="2" charset="2"/>
                  </a:rPr>
                  <a:t>CAC PM résultant d’une scission de CAC PM ayant atteint la limite </a:t>
                </a:r>
                <a:endParaRPr sz="1200" dirty="0">
                  <a:latin typeface="Roboto"/>
                  <a:ea typeface="Roboto"/>
                  <a:sym typeface="Roboto"/>
                </a:endParaRPr>
              </a:p>
            </p:txBody>
          </p:sp>
        </p:grpSp>
        <p:sp>
          <p:nvSpPr>
            <p:cNvPr id="183" name="Google Shape;181;p17">
              <a:extLst>
                <a:ext uri="{FF2B5EF4-FFF2-40B4-BE49-F238E27FC236}">
                  <a16:creationId xmlns:a16="http://schemas.microsoft.com/office/drawing/2014/main" id="{062980FD-0D85-45F3-A4D7-C9465AC8AC0B}"/>
                </a:ext>
              </a:extLst>
            </p:cNvPr>
            <p:cNvSpPr/>
            <p:nvPr/>
          </p:nvSpPr>
          <p:spPr>
            <a:xfrm>
              <a:off x="5409700" y="1745975"/>
              <a:ext cx="534900" cy="53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84" name="Google Shape;182;p17">
              <a:extLst>
                <a:ext uri="{FF2B5EF4-FFF2-40B4-BE49-F238E27FC236}">
                  <a16:creationId xmlns:a16="http://schemas.microsoft.com/office/drawing/2014/main" id="{509780CF-9C5E-480C-BD6D-C64DCA537D8E}"/>
                </a:ext>
              </a:extLst>
            </p:cNvPr>
            <p:cNvCxnSpPr>
              <a:endCxn id="183" idx="6"/>
            </p:cNvCxnSpPr>
            <p:nvPr/>
          </p:nvCxnSpPr>
          <p:spPr>
            <a:xfrm rot="10800000">
              <a:off x="59446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87" name="Google Shape;183;p17">
            <a:extLst>
              <a:ext uri="{FF2B5EF4-FFF2-40B4-BE49-F238E27FC236}">
                <a16:creationId xmlns:a16="http://schemas.microsoft.com/office/drawing/2014/main" id="{5F4D7B23-F267-49B1-90E5-A1179BDB19FB}"/>
              </a:ext>
            </a:extLst>
          </p:cNvPr>
          <p:cNvGrpSpPr/>
          <p:nvPr/>
        </p:nvGrpSpPr>
        <p:grpSpPr>
          <a:xfrm>
            <a:off x="4602651" y="2595015"/>
            <a:ext cx="303162" cy="303068"/>
            <a:chOff x="5642475" y="1435075"/>
            <a:chExt cx="481975" cy="481825"/>
          </a:xfrm>
        </p:grpSpPr>
        <p:sp>
          <p:nvSpPr>
            <p:cNvPr id="188" name="Google Shape;184;p17">
              <a:extLst>
                <a:ext uri="{FF2B5EF4-FFF2-40B4-BE49-F238E27FC236}">
                  <a16:creationId xmlns:a16="http://schemas.microsoft.com/office/drawing/2014/main" id="{7B4CE42B-ABBA-4585-9E78-7564E1ADCE39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9" name="Google Shape;185;p17">
              <a:extLst>
                <a:ext uri="{FF2B5EF4-FFF2-40B4-BE49-F238E27FC236}">
                  <a16:creationId xmlns:a16="http://schemas.microsoft.com/office/drawing/2014/main" id="{900EF819-6C42-4F1A-87E6-1AA3AFFE1DF4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1" name="Google Shape;186;p17">
              <a:extLst>
                <a:ext uri="{FF2B5EF4-FFF2-40B4-BE49-F238E27FC236}">
                  <a16:creationId xmlns:a16="http://schemas.microsoft.com/office/drawing/2014/main" id="{B1B055F0-963D-417B-96A3-A6971CE54234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2" name="Google Shape;187;p17">
            <a:extLst>
              <a:ext uri="{FF2B5EF4-FFF2-40B4-BE49-F238E27FC236}">
                <a16:creationId xmlns:a16="http://schemas.microsoft.com/office/drawing/2014/main" id="{9F2D30BF-CC34-4DE5-BF36-6A8557C1E0C9}"/>
              </a:ext>
            </a:extLst>
          </p:cNvPr>
          <p:cNvGrpSpPr/>
          <p:nvPr/>
        </p:nvGrpSpPr>
        <p:grpSpPr>
          <a:xfrm>
            <a:off x="4602720" y="4233910"/>
            <a:ext cx="303021" cy="303084"/>
            <a:chOff x="5049725" y="2027900"/>
            <a:chExt cx="481750" cy="481850"/>
          </a:xfrm>
        </p:grpSpPr>
        <p:sp>
          <p:nvSpPr>
            <p:cNvPr id="193" name="Google Shape;188;p17">
              <a:extLst>
                <a:ext uri="{FF2B5EF4-FFF2-40B4-BE49-F238E27FC236}">
                  <a16:creationId xmlns:a16="http://schemas.microsoft.com/office/drawing/2014/main" id="{A1AD7250-0DB5-43DA-9BF2-9972D658676A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" name="Google Shape;189;p17">
              <a:extLst>
                <a:ext uri="{FF2B5EF4-FFF2-40B4-BE49-F238E27FC236}">
                  <a16:creationId xmlns:a16="http://schemas.microsoft.com/office/drawing/2014/main" id="{34F82E1B-0987-45DB-BD09-4AB1EDA33545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" name="Google Shape;190;p17">
              <a:extLst>
                <a:ext uri="{FF2B5EF4-FFF2-40B4-BE49-F238E27FC236}">
                  <a16:creationId xmlns:a16="http://schemas.microsoft.com/office/drawing/2014/main" id="{253DEA61-C359-48C1-B744-D27B885BEBC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6" name="Google Shape;191;p17">
              <a:extLst>
                <a:ext uri="{FF2B5EF4-FFF2-40B4-BE49-F238E27FC236}">
                  <a16:creationId xmlns:a16="http://schemas.microsoft.com/office/drawing/2014/main" id="{513FEE0E-92AA-4884-B162-AFD0DAC1131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7" name="Google Shape;192;p17">
              <a:extLst>
                <a:ext uri="{FF2B5EF4-FFF2-40B4-BE49-F238E27FC236}">
                  <a16:creationId xmlns:a16="http://schemas.microsoft.com/office/drawing/2014/main" id="{9D90AF69-5056-4C5F-A4CB-92FED729C264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193;p17">
              <a:extLst>
                <a:ext uri="{FF2B5EF4-FFF2-40B4-BE49-F238E27FC236}">
                  <a16:creationId xmlns:a16="http://schemas.microsoft.com/office/drawing/2014/main" id="{34881511-AFA3-40E8-BA3B-66B4E1E336B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194;p17">
              <a:extLst>
                <a:ext uri="{FF2B5EF4-FFF2-40B4-BE49-F238E27FC236}">
                  <a16:creationId xmlns:a16="http://schemas.microsoft.com/office/drawing/2014/main" id="{BC73E687-C810-4726-8E3F-7BCB1207232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0" name="Google Shape;195;p17">
              <a:extLst>
                <a:ext uri="{FF2B5EF4-FFF2-40B4-BE49-F238E27FC236}">
                  <a16:creationId xmlns:a16="http://schemas.microsoft.com/office/drawing/2014/main" id="{A08A7FC8-24C5-44F4-AB78-3212CCF4FE89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1" name="Google Shape;196;p17">
            <a:extLst>
              <a:ext uri="{FF2B5EF4-FFF2-40B4-BE49-F238E27FC236}">
                <a16:creationId xmlns:a16="http://schemas.microsoft.com/office/drawing/2014/main" id="{34C5EE75-4800-4248-80A0-D79FAA379D84}"/>
              </a:ext>
            </a:extLst>
          </p:cNvPr>
          <p:cNvGrpSpPr/>
          <p:nvPr/>
        </p:nvGrpSpPr>
        <p:grpSpPr>
          <a:xfrm>
            <a:off x="6866114" y="2595088"/>
            <a:ext cx="196437" cy="302926"/>
            <a:chOff x="5726350" y="2028150"/>
            <a:chExt cx="312300" cy="481600"/>
          </a:xfrm>
        </p:grpSpPr>
        <p:sp>
          <p:nvSpPr>
            <p:cNvPr id="202" name="Google Shape;197;p17">
              <a:extLst>
                <a:ext uri="{FF2B5EF4-FFF2-40B4-BE49-F238E27FC236}">
                  <a16:creationId xmlns:a16="http://schemas.microsoft.com/office/drawing/2014/main" id="{71EDBC43-0746-4355-B8CF-8954CF1CF727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198;p17">
              <a:extLst>
                <a:ext uri="{FF2B5EF4-FFF2-40B4-BE49-F238E27FC236}">
                  <a16:creationId xmlns:a16="http://schemas.microsoft.com/office/drawing/2014/main" id="{28414D9F-AB1C-459A-9F08-BB9E9C53E39F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199;p17">
              <a:extLst>
                <a:ext uri="{FF2B5EF4-FFF2-40B4-BE49-F238E27FC236}">
                  <a16:creationId xmlns:a16="http://schemas.microsoft.com/office/drawing/2014/main" id="{8583EDFA-0D99-482E-9DEE-6911E7D48B04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5" name="Google Shape;200;p17">
            <a:extLst>
              <a:ext uri="{FF2B5EF4-FFF2-40B4-BE49-F238E27FC236}">
                <a16:creationId xmlns:a16="http://schemas.microsoft.com/office/drawing/2014/main" id="{C7697DA0-E020-462D-BA7E-5CEDA002E68C}"/>
              </a:ext>
            </a:extLst>
          </p:cNvPr>
          <p:cNvGrpSpPr/>
          <p:nvPr/>
        </p:nvGrpSpPr>
        <p:grpSpPr>
          <a:xfrm>
            <a:off x="6812206" y="4233910"/>
            <a:ext cx="304247" cy="303084"/>
            <a:chOff x="898875" y="4399275"/>
            <a:chExt cx="483700" cy="481850"/>
          </a:xfrm>
        </p:grpSpPr>
        <p:sp>
          <p:nvSpPr>
            <p:cNvPr id="206" name="Google Shape;201;p17">
              <a:extLst>
                <a:ext uri="{FF2B5EF4-FFF2-40B4-BE49-F238E27FC236}">
                  <a16:creationId xmlns:a16="http://schemas.microsoft.com/office/drawing/2014/main" id="{B0029E57-24F7-4625-9F97-5739846514DA}"/>
                </a:ext>
              </a:extLst>
            </p:cNvPr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7" name="Google Shape;202;p17">
              <a:extLst>
                <a:ext uri="{FF2B5EF4-FFF2-40B4-BE49-F238E27FC236}">
                  <a16:creationId xmlns:a16="http://schemas.microsoft.com/office/drawing/2014/main" id="{BBA9F6DA-139F-45CC-9C52-4B0723D60EB3}"/>
                </a:ext>
              </a:extLst>
            </p:cNvPr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" name="Google Shape;203;p17">
              <a:extLst>
                <a:ext uri="{FF2B5EF4-FFF2-40B4-BE49-F238E27FC236}">
                  <a16:creationId xmlns:a16="http://schemas.microsoft.com/office/drawing/2014/main" id="{26F0DCD0-A192-49E5-B9AD-23DC5B740267}"/>
                </a:ext>
              </a:extLst>
            </p:cNvPr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4;p17">
              <a:extLst>
                <a:ext uri="{FF2B5EF4-FFF2-40B4-BE49-F238E27FC236}">
                  <a16:creationId xmlns:a16="http://schemas.microsoft.com/office/drawing/2014/main" id="{A89AD8A5-0647-4A69-96B8-1021E0A9ED67}"/>
                </a:ext>
              </a:extLst>
            </p:cNvPr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05;p17">
              <a:extLst>
                <a:ext uri="{FF2B5EF4-FFF2-40B4-BE49-F238E27FC236}">
                  <a16:creationId xmlns:a16="http://schemas.microsoft.com/office/drawing/2014/main" id="{E33BD8C5-13F3-42F9-BE28-C42D842B68FB}"/>
                </a:ext>
              </a:extLst>
            </p:cNvPr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06;p17">
              <a:extLst>
                <a:ext uri="{FF2B5EF4-FFF2-40B4-BE49-F238E27FC236}">
                  <a16:creationId xmlns:a16="http://schemas.microsoft.com/office/drawing/2014/main" id="{0FEEFF6F-968E-4C4E-9F38-4411721F5838}"/>
                </a:ext>
              </a:extLst>
            </p:cNvPr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07;p17">
              <a:extLst>
                <a:ext uri="{FF2B5EF4-FFF2-40B4-BE49-F238E27FC236}">
                  <a16:creationId xmlns:a16="http://schemas.microsoft.com/office/drawing/2014/main" id="{37DCD6D6-4CC1-49E8-8A0F-153254B538DB}"/>
                </a:ext>
              </a:extLst>
            </p:cNvPr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08;p17">
              <a:extLst>
                <a:ext uri="{FF2B5EF4-FFF2-40B4-BE49-F238E27FC236}">
                  <a16:creationId xmlns:a16="http://schemas.microsoft.com/office/drawing/2014/main" id="{E58D8749-047D-4C49-8E73-DACE536D64D4}"/>
                </a:ext>
              </a:extLst>
            </p:cNvPr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" name="object 3">
            <a:extLst>
              <a:ext uri="{FF2B5EF4-FFF2-40B4-BE49-F238E27FC236}">
                <a16:creationId xmlns:a16="http://schemas.microsoft.com/office/drawing/2014/main" id="{C2B13012-D55E-496C-A9B0-E47949FF03E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E3FAE773-0F57-425F-8E2A-FBD43BC0522D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272580"/>
            <a:ext cx="79802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latin typeface="+mj-lt"/>
              </a:rPr>
              <a:t>Communication à la BCT et au CMF de chaque rapport destiné à l’assemblée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24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1" name="Google Shape;389;p26">
            <a:extLst>
              <a:ext uri="{FF2B5EF4-FFF2-40B4-BE49-F238E27FC236}">
                <a16:creationId xmlns:a16="http://schemas.microsoft.com/office/drawing/2014/main" id="{32F08F00-977F-4F7B-B92B-3652C6E4FF2A}"/>
              </a:ext>
            </a:extLst>
          </p:cNvPr>
          <p:cNvSpPr txBox="1"/>
          <p:nvPr/>
        </p:nvSpPr>
        <p:spPr>
          <a:xfrm>
            <a:off x="2057400" y="1919598"/>
            <a:ext cx="3748640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71F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 à la BCT</a:t>
            </a:r>
            <a:endParaRPr sz="1600" dirty="0">
              <a:solidFill>
                <a:srgbClr val="071F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710;p29">
            <a:extLst>
              <a:ext uri="{FF2B5EF4-FFF2-40B4-BE49-F238E27FC236}">
                <a16:creationId xmlns:a16="http://schemas.microsoft.com/office/drawing/2014/main" id="{F36367AB-38C4-4067-833E-D5C53D3B97E5}"/>
              </a:ext>
            </a:extLst>
          </p:cNvPr>
          <p:cNvSpPr/>
          <p:nvPr/>
        </p:nvSpPr>
        <p:spPr>
          <a:xfrm>
            <a:off x="884452" y="1708867"/>
            <a:ext cx="656350" cy="757550"/>
          </a:xfrm>
          <a:custGeom>
            <a:avLst/>
            <a:gdLst/>
            <a:ahLst/>
            <a:cxnLst/>
            <a:rect l="l" t="t" r="r" b="b"/>
            <a:pathLst>
              <a:path w="26254" h="30302" extrusionOk="0">
                <a:moveTo>
                  <a:pt x="13133" y="0"/>
                </a:moveTo>
                <a:lnTo>
                  <a:pt x="0" y="7573"/>
                </a:lnTo>
                <a:lnTo>
                  <a:pt x="0" y="22729"/>
                </a:lnTo>
                <a:lnTo>
                  <a:pt x="13133" y="30302"/>
                </a:lnTo>
                <a:lnTo>
                  <a:pt x="26253" y="22729"/>
                </a:lnTo>
                <a:lnTo>
                  <a:pt x="26253" y="7573"/>
                </a:lnTo>
                <a:lnTo>
                  <a:pt x="1313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11;p29">
            <a:extLst>
              <a:ext uri="{FF2B5EF4-FFF2-40B4-BE49-F238E27FC236}">
                <a16:creationId xmlns:a16="http://schemas.microsoft.com/office/drawing/2014/main" id="{E703CB71-77F2-4D28-87DE-F9963CEFF233}"/>
              </a:ext>
            </a:extLst>
          </p:cNvPr>
          <p:cNvSpPr/>
          <p:nvPr/>
        </p:nvSpPr>
        <p:spPr>
          <a:xfrm>
            <a:off x="946052" y="1779717"/>
            <a:ext cx="533425" cy="615875"/>
          </a:xfrm>
          <a:custGeom>
            <a:avLst/>
            <a:gdLst/>
            <a:ahLst/>
            <a:cxnLst/>
            <a:rect l="l" t="t" r="r" b="b"/>
            <a:pathLst>
              <a:path w="21337" h="24635" extrusionOk="0">
                <a:moveTo>
                  <a:pt x="10669" y="0"/>
                </a:moveTo>
                <a:lnTo>
                  <a:pt x="1" y="6156"/>
                </a:lnTo>
                <a:lnTo>
                  <a:pt x="1" y="18479"/>
                </a:lnTo>
                <a:lnTo>
                  <a:pt x="10669" y="24634"/>
                </a:lnTo>
                <a:lnTo>
                  <a:pt x="21337" y="18479"/>
                </a:lnTo>
                <a:lnTo>
                  <a:pt x="21337" y="6156"/>
                </a:lnTo>
                <a:lnTo>
                  <a:pt x="1066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B28F13-A299-4943-B207-69EF1FF5BA8E}"/>
              </a:ext>
            </a:extLst>
          </p:cNvPr>
          <p:cNvSpPr/>
          <p:nvPr/>
        </p:nvSpPr>
        <p:spPr>
          <a:xfrm>
            <a:off x="2057400" y="1819774"/>
            <a:ext cx="3834527" cy="31183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Google Shape;140;p18">
            <a:extLst>
              <a:ext uri="{FF2B5EF4-FFF2-40B4-BE49-F238E27FC236}">
                <a16:creationId xmlns:a16="http://schemas.microsoft.com/office/drawing/2014/main" id="{416B8181-DC9B-4F1C-AA16-40E676176C3E}"/>
              </a:ext>
            </a:extLst>
          </p:cNvPr>
          <p:cNvSpPr txBox="1"/>
          <p:nvPr/>
        </p:nvSpPr>
        <p:spPr>
          <a:xfrm>
            <a:off x="2122138" y="2303315"/>
            <a:ext cx="3667989" cy="263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Sociétés faisant APE;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Sociétés tenues d’établir des états financiers consolidés si le total de leur bilan consolidé dépasse </a:t>
            </a:r>
            <a:r>
              <a:rPr lang="fr-FR" sz="1600" b="1" dirty="0">
                <a:solidFill>
                  <a:srgbClr val="B31E3A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10 MDT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Sociétés dont le total de leurs engagements auprès des banques et établissements financiers et l’encours de leurs émissions obligataires dépasse </a:t>
            </a:r>
            <a:r>
              <a:rPr lang="fr-FR" sz="1600" b="1" dirty="0">
                <a:solidFill>
                  <a:srgbClr val="B31E3A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5 MDT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id="16" name="Google Shape;709;p29">
            <a:extLst>
              <a:ext uri="{FF2B5EF4-FFF2-40B4-BE49-F238E27FC236}">
                <a16:creationId xmlns:a16="http://schemas.microsoft.com/office/drawing/2014/main" id="{FA9A57A7-6481-4563-8BB6-DD6AD1F570D5}"/>
              </a:ext>
            </a:extLst>
          </p:cNvPr>
          <p:cNvSpPr/>
          <p:nvPr/>
        </p:nvSpPr>
        <p:spPr>
          <a:xfrm>
            <a:off x="1545220" y="2083141"/>
            <a:ext cx="490927" cy="45719"/>
          </a:xfrm>
          <a:custGeom>
            <a:avLst/>
            <a:gdLst/>
            <a:ahLst/>
            <a:cxnLst/>
            <a:rect l="l" t="t" r="r" b="b"/>
            <a:pathLst>
              <a:path w="57615" h="1" fill="none" extrusionOk="0">
                <a:moveTo>
                  <a:pt x="1" y="0"/>
                </a:moveTo>
                <a:lnTo>
                  <a:pt x="57615" y="0"/>
                </a:lnTo>
              </a:path>
            </a:pathLst>
          </a:custGeom>
          <a:noFill/>
          <a:ln w="33625" cap="rnd" cmpd="sng">
            <a:solidFill>
              <a:srgbClr val="0070C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618A02-B66C-427E-A410-4B8BC676795D}"/>
              </a:ext>
            </a:extLst>
          </p:cNvPr>
          <p:cNvSpPr/>
          <p:nvPr/>
        </p:nvSpPr>
        <p:spPr>
          <a:xfrm>
            <a:off x="7381712" y="3841120"/>
            <a:ext cx="3834527" cy="137414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Google Shape;709;p29">
            <a:extLst>
              <a:ext uri="{FF2B5EF4-FFF2-40B4-BE49-F238E27FC236}">
                <a16:creationId xmlns:a16="http://schemas.microsoft.com/office/drawing/2014/main" id="{26878E62-4251-4593-8833-CB5B474CBEB8}"/>
              </a:ext>
            </a:extLst>
          </p:cNvPr>
          <p:cNvSpPr/>
          <p:nvPr/>
        </p:nvSpPr>
        <p:spPr>
          <a:xfrm>
            <a:off x="6848312" y="4121795"/>
            <a:ext cx="490927" cy="45719"/>
          </a:xfrm>
          <a:custGeom>
            <a:avLst/>
            <a:gdLst/>
            <a:ahLst/>
            <a:cxnLst/>
            <a:rect l="l" t="t" r="r" b="b"/>
            <a:pathLst>
              <a:path w="57615" h="1" fill="none" extrusionOk="0">
                <a:moveTo>
                  <a:pt x="1" y="0"/>
                </a:moveTo>
                <a:lnTo>
                  <a:pt x="57615" y="0"/>
                </a:lnTo>
              </a:path>
            </a:pathLst>
          </a:custGeom>
          <a:noFill/>
          <a:ln w="33625" cap="rnd" cmpd="sng">
            <a:solidFill>
              <a:srgbClr val="69E78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81;p29">
            <a:extLst>
              <a:ext uri="{FF2B5EF4-FFF2-40B4-BE49-F238E27FC236}">
                <a16:creationId xmlns:a16="http://schemas.microsoft.com/office/drawing/2014/main" id="{D07666E7-C9A1-40FC-9CC8-849C552989D8}"/>
              </a:ext>
            </a:extLst>
          </p:cNvPr>
          <p:cNvSpPr/>
          <p:nvPr/>
        </p:nvSpPr>
        <p:spPr>
          <a:xfrm>
            <a:off x="6191962" y="3741323"/>
            <a:ext cx="656350" cy="757850"/>
          </a:xfrm>
          <a:custGeom>
            <a:avLst/>
            <a:gdLst/>
            <a:ahLst/>
            <a:cxnLst/>
            <a:rect l="l" t="t" r="r" b="b"/>
            <a:pathLst>
              <a:path w="26254" h="30314" extrusionOk="0">
                <a:moveTo>
                  <a:pt x="13133" y="0"/>
                </a:moveTo>
                <a:lnTo>
                  <a:pt x="0" y="7572"/>
                </a:lnTo>
                <a:lnTo>
                  <a:pt x="0" y="22729"/>
                </a:lnTo>
                <a:lnTo>
                  <a:pt x="13133" y="30313"/>
                </a:lnTo>
                <a:lnTo>
                  <a:pt x="26253" y="22729"/>
                </a:lnTo>
                <a:lnTo>
                  <a:pt x="26253" y="7572"/>
                </a:lnTo>
                <a:lnTo>
                  <a:pt x="1313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69E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82;p29">
            <a:extLst>
              <a:ext uri="{FF2B5EF4-FFF2-40B4-BE49-F238E27FC236}">
                <a16:creationId xmlns:a16="http://schemas.microsoft.com/office/drawing/2014/main" id="{D29F9A71-67EF-4FE0-AE36-98F386B9D561}"/>
              </a:ext>
            </a:extLst>
          </p:cNvPr>
          <p:cNvSpPr/>
          <p:nvPr/>
        </p:nvSpPr>
        <p:spPr>
          <a:xfrm>
            <a:off x="6253562" y="3812148"/>
            <a:ext cx="533425" cy="615875"/>
          </a:xfrm>
          <a:custGeom>
            <a:avLst/>
            <a:gdLst/>
            <a:ahLst/>
            <a:cxnLst/>
            <a:rect l="l" t="t" r="r" b="b"/>
            <a:pathLst>
              <a:path w="21337" h="24635" extrusionOk="0">
                <a:moveTo>
                  <a:pt x="10669" y="1"/>
                </a:moveTo>
                <a:lnTo>
                  <a:pt x="1" y="6156"/>
                </a:lnTo>
                <a:lnTo>
                  <a:pt x="1" y="18479"/>
                </a:lnTo>
                <a:lnTo>
                  <a:pt x="10669" y="24635"/>
                </a:lnTo>
                <a:lnTo>
                  <a:pt x="21337" y="18479"/>
                </a:lnTo>
                <a:lnTo>
                  <a:pt x="21337" y="6156"/>
                </a:lnTo>
                <a:lnTo>
                  <a:pt x="10669" y="1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83;p29">
            <a:extLst>
              <a:ext uri="{FF2B5EF4-FFF2-40B4-BE49-F238E27FC236}">
                <a16:creationId xmlns:a16="http://schemas.microsoft.com/office/drawing/2014/main" id="{AC20E90D-78B6-44F4-A4A3-3D5AE623B082}"/>
              </a:ext>
            </a:extLst>
          </p:cNvPr>
          <p:cNvSpPr/>
          <p:nvPr/>
        </p:nvSpPr>
        <p:spPr>
          <a:xfrm>
            <a:off x="6355062" y="3955023"/>
            <a:ext cx="330125" cy="330125"/>
          </a:xfrm>
          <a:custGeom>
            <a:avLst/>
            <a:gdLst/>
            <a:ahLst/>
            <a:cxnLst/>
            <a:rect l="l" t="t" r="r" b="b"/>
            <a:pathLst>
              <a:path w="13205" h="13205" extrusionOk="0">
                <a:moveTo>
                  <a:pt x="6611" y="2399"/>
                </a:moveTo>
                <a:cubicBezTo>
                  <a:pt x="7277" y="2399"/>
                  <a:pt x="7954" y="2558"/>
                  <a:pt x="8585" y="2894"/>
                </a:cubicBezTo>
                <a:cubicBezTo>
                  <a:pt x="10633" y="3977"/>
                  <a:pt x="11407" y="6525"/>
                  <a:pt x="10324" y="8585"/>
                </a:cubicBezTo>
                <a:cubicBezTo>
                  <a:pt x="9564" y="10005"/>
                  <a:pt x="8105" y="10813"/>
                  <a:pt x="6599" y="10813"/>
                </a:cubicBezTo>
                <a:cubicBezTo>
                  <a:pt x="5934" y="10813"/>
                  <a:pt x="5260" y="10655"/>
                  <a:pt x="4632" y="10323"/>
                </a:cubicBezTo>
                <a:cubicBezTo>
                  <a:pt x="2584" y="9228"/>
                  <a:pt x="1799" y="6680"/>
                  <a:pt x="2894" y="4632"/>
                </a:cubicBezTo>
                <a:cubicBezTo>
                  <a:pt x="3654" y="3212"/>
                  <a:pt x="5106" y="2399"/>
                  <a:pt x="6611" y="2399"/>
                </a:cubicBezTo>
                <a:close/>
                <a:moveTo>
                  <a:pt x="5680" y="1"/>
                </a:moveTo>
                <a:lnTo>
                  <a:pt x="3692" y="608"/>
                </a:lnTo>
                <a:lnTo>
                  <a:pt x="3977" y="1548"/>
                </a:lnTo>
                <a:cubicBezTo>
                  <a:pt x="3287" y="1918"/>
                  <a:pt x="2656" y="2418"/>
                  <a:pt x="2156" y="3061"/>
                </a:cubicBezTo>
                <a:lnTo>
                  <a:pt x="1275" y="2596"/>
                </a:lnTo>
                <a:lnTo>
                  <a:pt x="298" y="4430"/>
                </a:lnTo>
                <a:lnTo>
                  <a:pt x="1180" y="4894"/>
                </a:lnTo>
                <a:cubicBezTo>
                  <a:pt x="929" y="5668"/>
                  <a:pt x="858" y="6466"/>
                  <a:pt x="941" y="7252"/>
                </a:cubicBezTo>
                <a:lnTo>
                  <a:pt x="1" y="7537"/>
                </a:lnTo>
                <a:lnTo>
                  <a:pt x="608" y="9526"/>
                </a:lnTo>
                <a:lnTo>
                  <a:pt x="1549" y="9240"/>
                </a:lnTo>
                <a:cubicBezTo>
                  <a:pt x="1918" y="9930"/>
                  <a:pt x="2418" y="10561"/>
                  <a:pt x="3061" y="11062"/>
                </a:cubicBezTo>
                <a:lnTo>
                  <a:pt x="2596" y="11931"/>
                </a:lnTo>
                <a:lnTo>
                  <a:pt x="4430" y="12907"/>
                </a:lnTo>
                <a:lnTo>
                  <a:pt x="4894" y="12038"/>
                </a:lnTo>
                <a:cubicBezTo>
                  <a:pt x="5449" y="12217"/>
                  <a:pt x="6016" y="12305"/>
                  <a:pt x="6583" y="12305"/>
                </a:cubicBezTo>
                <a:cubicBezTo>
                  <a:pt x="6806" y="12305"/>
                  <a:pt x="7029" y="12291"/>
                  <a:pt x="7252" y="12264"/>
                </a:cubicBezTo>
                <a:lnTo>
                  <a:pt x="7537" y="13205"/>
                </a:lnTo>
                <a:lnTo>
                  <a:pt x="9526" y="12597"/>
                </a:lnTo>
                <a:lnTo>
                  <a:pt x="9240" y="11657"/>
                </a:lnTo>
                <a:cubicBezTo>
                  <a:pt x="9931" y="11300"/>
                  <a:pt x="10562" y="10788"/>
                  <a:pt x="11062" y="10157"/>
                </a:cubicBezTo>
                <a:lnTo>
                  <a:pt x="11931" y="10621"/>
                </a:lnTo>
                <a:lnTo>
                  <a:pt x="12907" y="8776"/>
                </a:lnTo>
                <a:lnTo>
                  <a:pt x="12038" y="8323"/>
                </a:lnTo>
                <a:cubicBezTo>
                  <a:pt x="12288" y="7537"/>
                  <a:pt x="12359" y="6740"/>
                  <a:pt x="12264" y="5966"/>
                </a:cubicBezTo>
                <a:lnTo>
                  <a:pt x="13205" y="5668"/>
                </a:lnTo>
                <a:lnTo>
                  <a:pt x="12598" y="3680"/>
                </a:lnTo>
                <a:lnTo>
                  <a:pt x="11657" y="3977"/>
                </a:lnTo>
                <a:cubicBezTo>
                  <a:pt x="11300" y="3275"/>
                  <a:pt x="10788" y="2656"/>
                  <a:pt x="10157" y="2144"/>
                </a:cubicBezTo>
                <a:lnTo>
                  <a:pt x="10621" y="1275"/>
                </a:lnTo>
                <a:lnTo>
                  <a:pt x="8776" y="298"/>
                </a:lnTo>
                <a:lnTo>
                  <a:pt x="8323" y="1179"/>
                </a:lnTo>
                <a:cubicBezTo>
                  <a:pt x="7745" y="995"/>
                  <a:pt x="7160" y="908"/>
                  <a:pt x="6583" y="908"/>
                </a:cubicBezTo>
                <a:cubicBezTo>
                  <a:pt x="6376" y="908"/>
                  <a:pt x="6170" y="919"/>
                  <a:pt x="5966" y="941"/>
                </a:cubicBezTo>
                <a:lnTo>
                  <a:pt x="56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90;p29">
            <a:extLst>
              <a:ext uri="{FF2B5EF4-FFF2-40B4-BE49-F238E27FC236}">
                <a16:creationId xmlns:a16="http://schemas.microsoft.com/office/drawing/2014/main" id="{A353D8D1-6206-4DF5-8624-1AC6F95510EC}"/>
              </a:ext>
            </a:extLst>
          </p:cNvPr>
          <p:cNvSpPr/>
          <p:nvPr/>
        </p:nvSpPr>
        <p:spPr>
          <a:xfrm>
            <a:off x="1067172" y="1960004"/>
            <a:ext cx="300050" cy="300050"/>
          </a:xfrm>
          <a:custGeom>
            <a:avLst/>
            <a:gdLst/>
            <a:ahLst/>
            <a:cxnLst/>
            <a:rect l="l" t="t" r="r" b="b"/>
            <a:pathLst>
              <a:path w="12002" h="12002" extrusionOk="0">
                <a:moveTo>
                  <a:pt x="6001" y="989"/>
                </a:moveTo>
                <a:cubicBezTo>
                  <a:pt x="8764" y="989"/>
                  <a:pt x="11014" y="3239"/>
                  <a:pt x="11014" y="6001"/>
                </a:cubicBezTo>
                <a:cubicBezTo>
                  <a:pt x="11014" y="8775"/>
                  <a:pt x="8764" y="11014"/>
                  <a:pt x="6001" y="11014"/>
                </a:cubicBezTo>
                <a:cubicBezTo>
                  <a:pt x="3227" y="11014"/>
                  <a:pt x="989" y="8775"/>
                  <a:pt x="989" y="6001"/>
                </a:cubicBezTo>
                <a:cubicBezTo>
                  <a:pt x="989" y="3239"/>
                  <a:pt x="3227" y="989"/>
                  <a:pt x="6001" y="989"/>
                </a:cubicBezTo>
                <a:close/>
                <a:moveTo>
                  <a:pt x="6001" y="1"/>
                </a:moveTo>
                <a:cubicBezTo>
                  <a:pt x="2679" y="1"/>
                  <a:pt x="1" y="2691"/>
                  <a:pt x="1" y="6001"/>
                </a:cubicBezTo>
                <a:cubicBezTo>
                  <a:pt x="1" y="9323"/>
                  <a:pt x="2679" y="12002"/>
                  <a:pt x="6001" y="12002"/>
                </a:cubicBezTo>
                <a:cubicBezTo>
                  <a:pt x="9311" y="12002"/>
                  <a:pt x="12002" y="9323"/>
                  <a:pt x="12002" y="6001"/>
                </a:cubicBezTo>
                <a:cubicBezTo>
                  <a:pt x="12002" y="2691"/>
                  <a:pt x="9311" y="1"/>
                  <a:pt x="6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91;p29">
            <a:extLst>
              <a:ext uri="{FF2B5EF4-FFF2-40B4-BE49-F238E27FC236}">
                <a16:creationId xmlns:a16="http://schemas.microsoft.com/office/drawing/2014/main" id="{60486A01-54BF-4A0E-86F5-8CB8012FC507}"/>
              </a:ext>
            </a:extLst>
          </p:cNvPr>
          <p:cNvSpPr/>
          <p:nvPr/>
        </p:nvSpPr>
        <p:spPr>
          <a:xfrm>
            <a:off x="1138022" y="2033904"/>
            <a:ext cx="136650" cy="98475"/>
          </a:xfrm>
          <a:custGeom>
            <a:avLst/>
            <a:gdLst/>
            <a:ahLst/>
            <a:cxnLst/>
            <a:rect l="l" t="t" r="r" b="b"/>
            <a:pathLst>
              <a:path w="5466" h="3939" extrusionOk="0">
                <a:moveTo>
                  <a:pt x="560" y="0"/>
                </a:moveTo>
                <a:cubicBezTo>
                  <a:pt x="429" y="0"/>
                  <a:pt x="298" y="51"/>
                  <a:pt x="203" y="152"/>
                </a:cubicBezTo>
                <a:cubicBezTo>
                  <a:pt x="0" y="343"/>
                  <a:pt x="0" y="676"/>
                  <a:pt x="203" y="866"/>
                </a:cubicBezTo>
                <a:lnTo>
                  <a:pt x="2274" y="2950"/>
                </a:lnTo>
                <a:cubicBezTo>
                  <a:pt x="2274" y="2986"/>
                  <a:pt x="2274" y="3010"/>
                  <a:pt x="2274" y="3045"/>
                </a:cubicBezTo>
                <a:cubicBezTo>
                  <a:pt x="2274" y="3545"/>
                  <a:pt x="2667" y="3938"/>
                  <a:pt x="3167" y="3938"/>
                </a:cubicBezTo>
                <a:cubicBezTo>
                  <a:pt x="3655" y="3938"/>
                  <a:pt x="4048" y="3545"/>
                  <a:pt x="4060" y="3057"/>
                </a:cubicBezTo>
                <a:lnTo>
                  <a:pt x="5263" y="1855"/>
                </a:lnTo>
                <a:cubicBezTo>
                  <a:pt x="5465" y="1652"/>
                  <a:pt x="5465" y="1331"/>
                  <a:pt x="5263" y="1128"/>
                </a:cubicBezTo>
                <a:cubicBezTo>
                  <a:pt x="5162" y="1027"/>
                  <a:pt x="5031" y="977"/>
                  <a:pt x="4900" y="977"/>
                </a:cubicBezTo>
                <a:cubicBezTo>
                  <a:pt x="4769" y="977"/>
                  <a:pt x="4638" y="1027"/>
                  <a:pt x="4537" y="1128"/>
                </a:cubicBezTo>
                <a:lnTo>
                  <a:pt x="3465" y="2212"/>
                </a:lnTo>
                <a:cubicBezTo>
                  <a:pt x="3370" y="2176"/>
                  <a:pt x="3274" y="2152"/>
                  <a:pt x="3167" y="2152"/>
                </a:cubicBezTo>
                <a:cubicBezTo>
                  <a:pt x="3096" y="2152"/>
                  <a:pt x="3024" y="2164"/>
                  <a:pt x="2953" y="2176"/>
                </a:cubicBezTo>
                <a:lnTo>
                  <a:pt x="917" y="152"/>
                </a:lnTo>
                <a:cubicBezTo>
                  <a:pt x="822" y="51"/>
                  <a:pt x="691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89;p26">
            <a:extLst>
              <a:ext uri="{FF2B5EF4-FFF2-40B4-BE49-F238E27FC236}">
                <a16:creationId xmlns:a16="http://schemas.microsoft.com/office/drawing/2014/main" id="{7BCBD314-1788-42F1-8240-9779D41ED422}"/>
              </a:ext>
            </a:extLst>
          </p:cNvPr>
          <p:cNvSpPr txBox="1"/>
          <p:nvPr/>
        </p:nvSpPr>
        <p:spPr>
          <a:xfrm>
            <a:off x="7434825" y="3916776"/>
            <a:ext cx="3834527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3FA1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 au CMF</a:t>
            </a:r>
            <a:endParaRPr sz="1600" dirty="0">
              <a:solidFill>
                <a:srgbClr val="3FA1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" name="Google Shape;140;p18">
            <a:extLst>
              <a:ext uri="{FF2B5EF4-FFF2-40B4-BE49-F238E27FC236}">
                <a16:creationId xmlns:a16="http://schemas.microsoft.com/office/drawing/2014/main" id="{189C4CB3-76CA-4F23-8040-A38225659C99}"/>
              </a:ext>
            </a:extLst>
          </p:cNvPr>
          <p:cNvSpPr txBox="1"/>
          <p:nvPr/>
        </p:nvSpPr>
        <p:spPr>
          <a:xfrm>
            <a:off x="7549701" y="4512904"/>
            <a:ext cx="3581400" cy="51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kern="0"/>
            </a:defPPr>
            <a:lvl1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rgbClr val="5E6062"/>
                </a:solidFill>
                <a:latin typeface="+mj-lt"/>
                <a:ea typeface="Montserrat Medium"/>
                <a:cs typeface="Montserrat Medium"/>
              </a:defRPr>
            </a:lvl1pPr>
          </a:lstStyle>
          <a:p>
            <a:r>
              <a:rPr lang="fr-FR" dirty="0">
                <a:sym typeface="Montserrat Medium"/>
              </a:rPr>
              <a:t>Sociétés faisant APE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5FA986F-1604-4377-BF55-DC2FFC0E8FE3}"/>
              </a:ext>
            </a:extLst>
          </p:cNvPr>
          <p:cNvCxnSpPr>
            <a:cxnSpLocks/>
          </p:cNvCxnSpPr>
          <p:nvPr/>
        </p:nvCxnSpPr>
        <p:spPr>
          <a:xfrm>
            <a:off x="2057400" y="1819774"/>
            <a:ext cx="4932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CE10AE-240E-4C86-84EE-7CA2EEF91F4B}"/>
              </a:ext>
            </a:extLst>
          </p:cNvPr>
          <p:cNvCxnSpPr>
            <a:cxnSpLocks/>
          </p:cNvCxnSpPr>
          <p:nvPr/>
        </p:nvCxnSpPr>
        <p:spPr>
          <a:xfrm>
            <a:off x="2060483" y="1815708"/>
            <a:ext cx="0" cy="49424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132EA1B-8A32-4D26-8C11-0EDB1F4029CC}"/>
              </a:ext>
            </a:extLst>
          </p:cNvPr>
          <p:cNvCxnSpPr>
            <a:cxnSpLocks/>
          </p:cNvCxnSpPr>
          <p:nvPr/>
        </p:nvCxnSpPr>
        <p:spPr>
          <a:xfrm>
            <a:off x="5398060" y="4938086"/>
            <a:ext cx="4932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5B60DF9-54E5-4FE1-9EAA-DDCEE33A9FDD}"/>
              </a:ext>
            </a:extLst>
          </p:cNvPr>
          <p:cNvCxnSpPr>
            <a:cxnSpLocks/>
          </p:cNvCxnSpPr>
          <p:nvPr/>
        </p:nvCxnSpPr>
        <p:spPr>
          <a:xfrm>
            <a:off x="5891927" y="4470589"/>
            <a:ext cx="0" cy="49424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A06B0BD-78C5-4513-854F-CFB994E87A9A}"/>
              </a:ext>
            </a:extLst>
          </p:cNvPr>
          <p:cNvCxnSpPr>
            <a:cxnSpLocks/>
          </p:cNvCxnSpPr>
          <p:nvPr/>
        </p:nvCxnSpPr>
        <p:spPr>
          <a:xfrm>
            <a:off x="7381712" y="3852059"/>
            <a:ext cx="493250" cy="0"/>
          </a:xfrm>
          <a:prstGeom prst="line">
            <a:avLst/>
          </a:prstGeom>
          <a:ln w="57150">
            <a:solidFill>
              <a:srgbClr val="69E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A48D62C-25BA-4F38-BFEB-79EDB310625F}"/>
              </a:ext>
            </a:extLst>
          </p:cNvPr>
          <p:cNvCxnSpPr>
            <a:cxnSpLocks/>
          </p:cNvCxnSpPr>
          <p:nvPr/>
        </p:nvCxnSpPr>
        <p:spPr>
          <a:xfrm>
            <a:off x="7384795" y="3847993"/>
            <a:ext cx="0" cy="494243"/>
          </a:xfrm>
          <a:prstGeom prst="line">
            <a:avLst/>
          </a:prstGeom>
          <a:ln w="57150">
            <a:solidFill>
              <a:srgbClr val="69E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BF51C5D-F888-4CAE-90F2-BA2253F577AD}"/>
              </a:ext>
            </a:extLst>
          </p:cNvPr>
          <p:cNvCxnSpPr>
            <a:cxnSpLocks/>
          </p:cNvCxnSpPr>
          <p:nvPr/>
        </p:nvCxnSpPr>
        <p:spPr>
          <a:xfrm>
            <a:off x="10722989" y="5218643"/>
            <a:ext cx="493250" cy="0"/>
          </a:xfrm>
          <a:prstGeom prst="line">
            <a:avLst/>
          </a:prstGeom>
          <a:ln w="57150">
            <a:solidFill>
              <a:srgbClr val="69E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E6C7A22-0CF6-4348-A6CD-68263208F8EA}"/>
              </a:ext>
            </a:extLst>
          </p:cNvPr>
          <p:cNvCxnSpPr>
            <a:cxnSpLocks/>
          </p:cNvCxnSpPr>
          <p:nvPr/>
        </p:nvCxnSpPr>
        <p:spPr>
          <a:xfrm>
            <a:off x="11216239" y="4724400"/>
            <a:ext cx="0" cy="494243"/>
          </a:xfrm>
          <a:prstGeom prst="line">
            <a:avLst/>
          </a:prstGeom>
          <a:ln w="57150">
            <a:solidFill>
              <a:srgbClr val="69E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7">
            <a:extLst>
              <a:ext uri="{FF2B5EF4-FFF2-40B4-BE49-F238E27FC236}">
                <a16:creationId xmlns:a16="http://schemas.microsoft.com/office/drawing/2014/main" id="{49E13EDC-99D7-4CAE-ACFF-7CA85DA737A5}"/>
              </a:ext>
            </a:extLst>
          </p:cNvPr>
          <p:cNvSpPr txBox="1"/>
          <p:nvPr/>
        </p:nvSpPr>
        <p:spPr>
          <a:xfrm>
            <a:off x="6772112" y="5560262"/>
            <a:ext cx="152400" cy="542874"/>
          </a:xfrm>
          <a:prstGeom prst="rect">
            <a:avLst/>
          </a:prstGeom>
          <a:solidFill>
            <a:srgbClr val="071F7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+mj-lt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161FD966-3F32-46AA-A776-1BD02C30AB24}"/>
              </a:ext>
            </a:extLst>
          </p:cNvPr>
          <p:cNvSpPr txBox="1"/>
          <p:nvPr/>
        </p:nvSpPr>
        <p:spPr>
          <a:xfrm rot="5400000">
            <a:off x="6772112" y="5579735"/>
            <a:ext cx="152400" cy="542874"/>
          </a:xfrm>
          <a:prstGeom prst="rect">
            <a:avLst/>
          </a:prstGeom>
          <a:solidFill>
            <a:srgbClr val="071F7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+mj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A066DA0-CB25-4725-A8D5-E7D0690FDE65}"/>
              </a:ext>
            </a:extLst>
          </p:cNvPr>
          <p:cNvSpPr txBox="1"/>
          <p:nvPr/>
        </p:nvSpPr>
        <p:spPr>
          <a:xfrm>
            <a:off x="7202735" y="5489873"/>
            <a:ext cx="40666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sz="1600" b="1" i="1" dirty="0">
                <a:latin typeface="+mj-lt"/>
              </a:rPr>
              <a:t>Signification immédiate au CMF de tout fait de nature à mettre en péril les intérêts de la société faisant APE ou les porteurs de ses titres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7BE0B1F4-6600-4B69-AFAF-C35A6EC3B5F5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CEC0A94B-251A-42B6-8A00-28B49D5D0C49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6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6" grpId="0" animBg="1"/>
      <p:bldP spid="38" grpId="0" animBg="1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40369"/>
            <a:ext cx="97298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Renforcement de la responsabilité des organes de contrôle et de direction des sociétés commerciales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25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4" name="Google Shape;1020;p36">
            <a:extLst>
              <a:ext uri="{FF2B5EF4-FFF2-40B4-BE49-F238E27FC236}">
                <a16:creationId xmlns:a16="http://schemas.microsoft.com/office/drawing/2014/main" id="{156C5420-9BB2-417A-A23E-E464C3301D35}"/>
              </a:ext>
            </a:extLst>
          </p:cNvPr>
          <p:cNvSpPr/>
          <p:nvPr/>
        </p:nvSpPr>
        <p:spPr>
          <a:xfrm>
            <a:off x="2548501" y="4146028"/>
            <a:ext cx="14600" cy="14925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5" name="Google Shape;1021;p36">
            <a:extLst>
              <a:ext uri="{FF2B5EF4-FFF2-40B4-BE49-F238E27FC236}">
                <a16:creationId xmlns:a16="http://schemas.microsoft.com/office/drawing/2014/main" id="{AB959DAB-4ECB-454B-B5D1-B7C989EAE755}"/>
              </a:ext>
            </a:extLst>
          </p:cNvPr>
          <p:cNvSpPr/>
          <p:nvPr/>
        </p:nvSpPr>
        <p:spPr>
          <a:xfrm>
            <a:off x="2533926" y="4220153"/>
            <a:ext cx="44075" cy="44075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" name="Google Shape;1022;p36">
            <a:extLst>
              <a:ext uri="{FF2B5EF4-FFF2-40B4-BE49-F238E27FC236}">
                <a16:creationId xmlns:a16="http://schemas.microsoft.com/office/drawing/2014/main" id="{DAF6148C-A96B-4B08-B8A7-B73D09E12101}"/>
              </a:ext>
            </a:extLst>
          </p:cNvPr>
          <p:cNvSpPr/>
          <p:nvPr/>
        </p:nvSpPr>
        <p:spPr>
          <a:xfrm>
            <a:off x="2194876" y="4783903"/>
            <a:ext cx="17900" cy="17900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0" name="Google Shape;1025;p36">
            <a:extLst>
              <a:ext uri="{FF2B5EF4-FFF2-40B4-BE49-F238E27FC236}">
                <a16:creationId xmlns:a16="http://schemas.microsoft.com/office/drawing/2014/main" id="{FA8D6ABD-C01F-4062-A189-9745ED1134AB}"/>
              </a:ext>
            </a:extLst>
          </p:cNvPr>
          <p:cNvSpPr txBox="1"/>
          <p:nvPr/>
        </p:nvSpPr>
        <p:spPr>
          <a:xfrm>
            <a:off x="5181600" y="1914331"/>
            <a:ext cx="5638799" cy="80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Signature par la direction et les personnes chargés des affaires financières et comptables des sociétés commerciales de la </a:t>
            </a:r>
            <a:r>
              <a:rPr lang="fr-FR" sz="1700" b="1" dirty="0">
                <a:solidFill>
                  <a:srgbClr val="07207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lettre d’affirmations</a:t>
            </a:r>
            <a:r>
              <a:rPr lang="fr-FR" sz="1700" dirty="0">
                <a:solidFill>
                  <a:srgbClr val="07207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 dirty="0">
              <a:solidFill>
                <a:srgbClr val="072070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Google Shape;1026;p36">
            <a:extLst>
              <a:ext uri="{FF2B5EF4-FFF2-40B4-BE49-F238E27FC236}">
                <a16:creationId xmlns:a16="http://schemas.microsoft.com/office/drawing/2014/main" id="{CC83B9C7-9C17-4986-8E5A-6F958A5685A1}"/>
              </a:ext>
            </a:extLst>
          </p:cNvPr>
          <p:cNvSpPr/>
          <p:nvPr/>
        </p:nvSpPr>
        <p:spPr>
          <a:xfrm>
            <a:off x="2770551" y="1997978"/>
            <a:ext cx="2182450" cy="656375"/>
          </a:xfrm>
          <a:custGeom>
            <a:avLst/>
            <a:gdLst/>
            <a:ahLst/>
            <a:cxnLst/>
            <a:rect l="l" t="t" r="r" b="b"/>
            <a:pathLst>
              <a:path w="87298" h="26255" extrusionOk="0">
                <a:moveTo>
                  <a:pt x="14979" y="1"/>
                </a:moveTo>
                <a:cubicBezTo>
                  <a:pt x="6704" y="1"/>
                  <a:pt x="1" y="6716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27430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71F70"/>
                </a:solidFill>
                <a:latin typeface="+mj-lt"/>
                <a:ea typeface="Roboto"/>
                <a:cs typeface="Roboto"/>
                <a:sym typeface="Roboto"/>
              </a:rPr>
              <a:t>01</a:t>
            </a:r>
            <a:endParaRPr sz="2000" b="1" dirty="0">
              <a:solidFill>
                <a:srgbClr val="071F7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027;p36">
            <a:extLst>
              <a:ext uri="{FF2B5EF4-FFF2-40B4-BE49-F238E27FC236}">
                <a16:creationId xmlns:a16="http://schemas.microsoft.com/office/drawing/2014/main" id="{FB345A3E-F3FD-4ED1-B078-5BED6BD1AE85}"/>
              </a:ext>
            </a:extLst>
          </p:cNvPr>
          <p:cNvSpPr/>
          <p:nvPr/>
        </p:nvSpPr>
        <p:spPr>
          <a:xfrm>
            <a:off x="1789776" y="1999778"/>
            <a:ext cx="3163225" cy="1236475"/>
          </a:xfrm>
          <a:custGeom>
            <a:avLst/>
            <a:gdLst/>
            <a:ahLst/>
            <a:cxnLst/>
            <a:rect l="l" t="t" r="r" b="b"/>
            <a:pathLst>
              <a:path w="126529" h="49459" extrusionOk="0">
                <a:moveTo>
                  <a:pt x="112896" y="0"/>
                </a:moveTo>
                <a:lnTo>
                  <a:pt x="121992" y="13347"/>
                </a:lnTo>
                <a:lnTo>
                  <a:pt x="115634" y="22467"/>
                </a:lnTo>
                <a:lnTo>
                  <a:pt x="24396" y="22467"/>
                </a:lnTo>
                <a:lnTo>
                  <a:pt x="24396" y="22432"/>
                </a:lnTo>
                <a:lnTo>
                  <a:pt x="24373" y="22432"/>
                </a:lnTo>
                <a:lnTo>
                  <a:pt x="0" y="46804"/>
                </a:lnTo>
                <a:lnTo>
                  <a:pt x="2644" y="49459"/>
                </a:lnTo>
                <a:lnTo>
                  <a:pt x="25897" y="26194"/>
                </a:lnTo>
                <a:lnTo>
                  <a:pt x="117587" y="26194"/>
                </a:lnTo>
                <a:lnTo>
                  <a:pt x="126528" y="13383"/>
                </a:lnTo>
                <a:lnTo>
                  <a:pt x="117587" y="0"/>
                </a:lnTo>
                <a:close/>
              </a:path>
            </a:pathLst>
          </a:custGeom>
          <a:solidFill>
            <a:srgbClr val="071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Google Shape;1028;p36">
            <a:extLst>
              <a:ext uri="{FF2B5EF4-FFF2-40B4-BE49-F238E27FC236}">
                <a16:creationId xmlns:a16="http://schemas.microsoft.com/office/drawing/2014/main" id="{F6C89862-3968-449E-927E-BEC40E17409A}"/>
              </a:ext>
            </a:extLst>
          </p:cNvPr>
          <p:cNvSpPr/>
          <p:nvPr/>
        </p:nvSpPr>
        <p:spPr>
          <a:xfrm>
            <a:off x="1713576" y="2798553"/>
            <a:ext cx="809950" cy="1152850"/>
          </a:xfrm>
          <a:custGeom>
            <a:avLst/>
            <a:gdLst/>
            <a:ahLst/>
            <a:cxnLst/>
            <a:rect l="l" t="t" r="r" b="b"/>
            <a:pathLst>
              <a:path w="32398" h="46114" extrusionOk="0">
                <a:moveTo>
                  <a:pt x="0" y="0"/>
                </a:moveTo>
                <a:lnTo>
                  <a:pt x="0" y="46113"/>
                </a:lnTo>
                <a:lnTo>
                  <a:pt x="23384" y="22729"/>
                </a:lnTo>
                <a:lnTo>
                  <a:pt x="25754" y="20372"/>
                </a:lnTo>
                <a:lnTo>
                  <a:pt x="32397" y="13728"/>
                </a:lnTo>
                <a:cubicBezTo>
                  <a:pt x="24158" y="5299"/>
                  <a:pt x="12692" y="60"/>
                  <a:pt x="0" y="0"/>
                </a:cubicBezTo>
                <a:close/>
              </a:path>
            </a:pathLst>
          </a:custGeom>
          <a:solidFill>
            <a:srgbClr val="071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" name="Google Shape;1029;p36">
            <a:extLst>
              <a:ext uri="{FF2B5EF4-FFF2-40B4-BE49-F238E27FC236}">
                <a16:creationId xmlns:a16="http://schemas.microsoft.com/office/drawing/2014/main" id="{96EF37FB-8326-4298-B7CA-3FECC8E259A8}"/>
              </a:ext>
            </a:extLst>
          </p:cNvPr>
          <p:cNvSpPr/>
          <p:nvPr/>
        </p:nvSpPr>
        <p:spPr>
          <a:xfrm>
            <a:off x="1921626" y="2997678"/>
            <a:ext cx="261675" cy="261675"/>
          </a:xfrm>
          <a:custGeom>
            <a:avLst/>
            <a:gdLst/>
            <a:ahLst/>
            <a:cxnLst/>
            <a:rect l="l" t="t" r="r" b="b"/>
            <a:pathLst>
              <a:path w="10467" h="10467" extrusionOk="0">
                <a:moveTo>
                  <a:pt x="5240" y="620"/>
                </a:moveTo>
                <a:cubicBezTo>
                  <a:pt x="5406" y="620"/>
                  <a:pt x="5549" y="751"/>
                  <a:pt x="5549" y="929"/>
                </a:cubicBezTo>
                <a:cubicBezTo>
                  <a:pt x="5549" y="1096"/>
                  <a:pt x="5406" y="1227"/>
                  <a:pt x="5240" y="1227"/>
                </a:cubicBezTo>
                <a:cubicBezTo>
                  <a:pt x="5073" y="1227"/>
                  <a:pt x="4930" y="1096"/>
                  <a:pt x="4930" y="929"/>
                </a:cubicBezTo>
                <a:cubicBezTo>
                  <a:pt x="4930" y="751"/>
                  <a:pt x="5073" y="620"/>
                  <a:pt x="5240" y="620"/>
                </a:cubicBezTo>
                <a:close/>
                <a:moveTo>
                  <a:pt x="3251" y="2477"/>
                </a:moveTo>
                <a:cubicBezTo>
                  <a:pt x="3454" y="2477"/>
                  <a:pt x="3656" y="2561"/>
                  <a:pt x="3823" y="2703"/>
                </a:cubicBezTo>
                <a:cubicBezTo>
                  <a:pt x="4156" y="3001"/>
                  <a:pt x="4501" y="3275"/>
                  <a:pt x="4871" y="3525"/>
                </a:cubicBezTo>
                <a:lnTo>
                  <a:pt x="4930" y="3561"/>
                </a:lnTo>
                <a:lnTo>
                  <a:pt x="4930" y="5335"/>
                </a:lnTo>
                <a:cubicBezTo>
                  <a:pt x="4644" y="5466"/>
                  <a:pt x="4335" y="5537"/>
                  <a:pt x="4013" y="5537"/>
                </a:cubicBezTo>
                <a:cubicBezTo>
                  <a:pt x="3168" y="5537"/>
                  <a:pt x="2406" y="5049"/>
                  <a:pt x="2049" y="4311"/>
                </a:cubicBezTo>
                <a:lnTo>
                  <a:pt x="3704" y="4311"/>
                </a:lnTo>
                <a:lnTo>
                  <a:pt x="3704" y="3704"/>
                </a:lnTo>
                <a:lnTo>
                  <a:pt x="2156" y="3704"/>
                </a:lnTo>
                <a:cubicBezTo>
                  <a:pt x="1584" y="3704"/>
                  <a:pt x="1096" y="3394"/>
                  <a:pt x="822" y="2942"/>
                </a:cubicBezTo>
                <a:lnTo>
                  <a:pt x="822" y="2942"/>
                </a:lnTo>
                <a:cubicBezTo>
                  <a:pt x="1049" y="3037"/>
                  <a:pt x="1299" y="3084"/>
                  <a:pt x="1549" y="3084"/>
                </a:cubicBezTo>
                <a:cubicBezTo>
                  <a:pt x="1989" y="3084"/>
                  <a:pt x="2406" y="2942"/>
                  <a:pt x="2704" y="2691"/>
                </a:cubicBezTo>
                <a:cubicBezTo>
                  <a:pt x="2870" y="2549"/>
                  <a:pt x="3049" y="2477"/>
                  <a:pt x="3251" y="2477"/>
                </a:cubicBezTo>
                <a:close/>
                <a:moveTo>
                  <a:pt x="7216" y="2477"/>
                </a:moveTo>
                <a:cubicBezTo>
                  <a:pt x="7430" y="2477"/>
                  <a:pt x="7597" y="2549"/>
                  <a:pt x="7764" y="2691"/>
                </a:cubicBezTo>
                <a:cubicBezTo>
                  <a:pt x="8073" y="2942"/>
                  <a:pt x="8478" y="3084"/>
                  <a:pt x="8907" y="3084"/>
                </a:cubicBezTo>
                <a:cubicBezTo>
                  <a:pt x="9157" y="3084"/>
                  <a:pt x="9419" y="3037"/>
                  <a:pt x="9645" y="2942"/>
                </a:cubicBezTo>
                <a:lnTo>
                  <a:pt x="9645" y="2942"/>
                </a:lnTo>
                <a:cubicBezTo>
                  <a:pt x="9383" y="3394"/>
                  <a:pt x="8871" y="3704"/>
                  <a:pt x="8300" y="3704"/>
                </a:cubicBezTo>
                <a:lnTo>
                  <a:pt x="6776" y="3704"/>
                </a:lnTo>
                <a:lnTo>
                  <a:pt x="6776" y="4311"/>
                </a:lnTo>
                <a:lnTo>
                  <a:pt x="8407" y="4311"/>
                </a:lnTo>
                <a:cubicBezTo>
                  <a:pt x="8049" y="5049"/>
                  <a:pt x="7299" y="5537"/>
                  <a:pt x="6466" y="5537"/>
                </a:cubicBezTo>
                <a:cubicBezTo>
                  <a:pt x="6144" y="5537"/>
                  <a:pt x="5835" y="5466"/>
                  <a:pt x="5549" y="5335"/>
                </a:cubicBezTo>
                <a:lnTo>
                  <a:pt x="5549" y="3561"/>
                </a:lnTo>
                <a:lnTo>
                  <a:pt x="5609" y="3525"/>
                </a:lnTo>
                <a:cubicBezTo>
                  <a:pt x="5978" y="3275"/>
                  <a:pt x="6323" y="3001"/>
                  <a:pt x="6645" y="2703"/>
                </a:cubicBezTo>
                <a:cubicBezTo>
                  <a:pt x="6811" y="2561"/>
                  <a:pt x="7014" y="2477"/>
                  <a:pt x="7216" y="2477"/>
                </a:cubicBezTo>
                <a:close/>
                <a:moveTo>
                  <a:pt x="4930" y="6216"/>
                </a:moveTo>
                <a:lnTo>
                  <a:pt x="4930" y="7359"/>
                </a:lnTo>
                <a:cubicBezTo>
                  <a:pt x="4573" y="7275"/>
                  <a:pt x="4323" y="7049"/>
                  <a:pt x="4323" y="6787"/>
                </a:cubicBezTo>
                <a:cubicBezTo>
                  <a:pt x="4323" y="6525"/>
                  <a:pt x="4573" y="6299"/>
                  <a:pt x="4930" y="6216"/>
                </a:cubicBezTo>
                <a:close/>
                <a:moveTo>
                  <a:pt x="5549" y="6216"/>
                </a:moveTo>
                <a:cubicBezTo>
                  <a:pt x="5894" y="6299"/>
                  <a:pt x="6156" y="6525"/>
                  <a:pt x="6156" y="6787"/>
                </a:cubicBezTo>
                <a:cubicBezTo>
                  <a:pt x="6156" y="7049"/>
                  <a:pt x="5894" y="7275"/>
                  <a:pt x="5549" y="7359"/>
                </a:cubicBezTo>
                <a:lnTo>
                  <a:pt x="5549" y="6216"/>
                </a:lnTo>
                <a:close/>
                <a:moveTo>
                  <a:pt x="4930" y="8049"/>
                </a:moveTo>
                <a:lnTo>
                  <a:pt x="4930" y="9204"/>
                </a:lnTo>
                <a:cubicBezTo>
                  <a:pt x="4573" y="9121"/>
                  <a:pt x="4323" y="8883"/>
                  <a:pt x="4323" y="8633"/>
                </a:cubicBezTo>
                <a:cubicBezTo>
                  <a:pt x="4323" y="8371"/>
                  <a:pt x="4573" y="8133"/>
                  <a:pt x="4930" y="8049"/>
                </a:cubicBezTo>
                <a:close/>
                <a:moveTo>
                  <a:pt x="5549" y="8049"/>
                </a:moveTo>
                <a:cubicBezTo>
                  <a:pt x="5894" y="8133"/>
                  <a:pt x="6156" y="8371"/>
                  <a:pt x="6156" y="8621"/>
                </a:cubicBezTo>
                <a:cubicBezTo>
                  <a:pt x="6156" y="8883"/>
                  <a:pt x="5894" y="9121"/>
                  <a:pt x="5549" y="9204"/>
                </a:cubicBezTo>
                <a:lnTo>
                  <a:pt x="5549" y="8049"/>
                </a:lnTo>
                <a:close/>
                <a:moveTo>
                  <a:pt x="5240" y="1"/>
                </a:moveTo>
                <a:cubicBezTo>
                  <a:pt x="4728" y="1"/>
                  <a:pt x="4323" y="417"/>
                  <a:pt x="4323" y="929"/>
                </a:cubicBezTo>
                <a:cubicBezTo>
                  <a:pt x="4323" y="1322"/>
                  <a:pt x="4573" y="1668"/>
                  <a:pt x="4930" y="1787"/>
                </a:cubicBezTo>
                <a:lnTo>
                  <a:pt x="4930" y="2811"/>
                </a:lnTo>
                <a:cubicBezTo>
                  <a:pt x="4692" y="2644"/>
                  <a:pt x="4454" y="2453"/>
                  <a:pt x="4239" y="2251"/>
                </a:cubicBezTo>
                <a:cubicBezTo>
                  <a:pt x="3954" y="2001"/>
                  <a:pt x="3608" y="1858"/>
                  <a:pt x="3251" y="1858"/>
                </a:cubicBezTo>
                <a:cubicBezTo>
                  <a:pt x="2906" y="1858"/>
                  <a:pt x="2585" y="1977"/>
                  <a:pt x="2311" y="2215"/>
                </a:cubicBezTo>
                <a:cubicBezTo>
                  <a:pt x="2120" y="2382"/>
                  <a:pt x="1834" y="2477"/>
                  <a:pt x="1549" y="2477"/>
                </a:cubicBezTo>
                <a:cubicBezTo>
                  <a:pt x="1227" y="2477"/>
                  <a:pt x="930" y="2358"/>
                  <a:pt x="703" y="2132"/>
                </a:cubicBezTo>
                <a:lnTo>
                  <a:pt x="1" y="1429"/>
                </a:lnTo>
                <a:lnTo>
                  <a:pt x="1" y="2168"/>
                </a:lnTo>
                <a:cubicBezTo>
                  <a:pt x="1" y="3061"/>
                  <a:pt x="560" y="3834"/>
                  <a:pt x="1334" y="4156"/>
                </a:cubicBezTo>
                <a:cubicBezTo>
                  <a:pt x="1668" y="5299"/>
                  <a:pt x="2715" y="6120"/>
                  <a:pt x="3930" y="6156"/>
                </a:cubicBezTo>
                <a:cubicBezTo>
                  <a:pt x="3787" y="6347"/>
                  <a:pt x="3704" y="6561"/>
                  <a:pt x="3704" y="6787"/>
                </a:cubicBezTo>
                <a:cubicBezTo>
                  <a:pt x="3704" y="7133"/>
                  <a:pt x="3882" y="7454"/>
                  <a:pt x="4192" y="7680"/>
                </a:cubicBezTo>
                <a:cubicBezTo>
                  <a:pt x="4192" y="7692"/>
                  <a:pt x="4204" y="7704"/>
                  <a:pt x="4216" y="7704"/>
                </a:cubicBezTo>
                <a:cubicBezTo>
                  <a:pt x="4204" y="7716"/>
                  <a:pt x="4192" y="7728"/>
                  <a:pt x="4192" y="7728"/>
                </a:cubicBezTo>
                <a:cubicBezTo>
                  <a:pt x="3882" y="7966"/>
                  <a:pt x="3704" y="8287"/>
                  <a:pt x="3704" y="8633"/>
                </a:cubicBezTo>
                <a:cubicBezTo>
                  <a:pt x="3704" y="8966"/>
                  <a:pt x="3882" y="9288"/>
                  <a:pt x="4192" y="9526"/>
                </a:cubicBezTo>
                <a:cubicBezTo>
                  <a:pt x="4394" y="9680"/>
                  <a:pt x="4656" y="9788"/>
                  <a:pt x="4930" y="9823"/>
                </a:cubicBezTo>
                <a:lnTo>
                  <a:pt x="4930" y="10466"/>
                </a:lnTo>
                <a:lnTo>
                  <a:pt x="5549" y="10466"/>
                </a:lnTo>
                <a:lnTo>
                  <a:pt x="5549" y="9823"/>
                </a:lnTo>
                <a:cubicBezTo>
                  <a:pt x="5823" y="9788"/>
                  <a:pt x="6073" y="9680"/>
                  <a:pt x="6287" y="9526"/>
                </a:cubicBezTo>
                <a:cubicBezTo>
                  <a:pt x="6597" y="9288"/>
                  <a:pt x="6776" y="8966"/>
                  <a:pt x="6776" y="8633"/>
                </a:cubicBezTo>
                <a:cubicBezTo>
                  <a:pt x="6776" y="8287"/>
                  <a:pt x="6597" y="7966"/>
                  <a:pt x="6287" y="7728"/>
                </a:cubicBezTo>
                <a:cubicBezTo>
                  <a:pt x="6275" y="7728"/>
                  <a:pt x="6264" y="7716"/>
                  <a:pt x="6252" y="7704"/>
                </a:cubicBezTo>
                <a:cubicBezTo>
                  <a:pt x="6264" y="7704"/>
                  <a:pt x="6275" y="7692"/>
                  <a:pt x="6287" y="7680"/>
                </a:cubicBezTo>
                <a:cubicBezTo>
                  <a:pt x="6597" y="7454"/>
                  <a:pt x="6776" y="7133"/>
                  <a:pt x="6776" y="6787"/>
                </a:cubicBezTo>
                <a:cubicBezTo>
                  <a:pt x="6776" y="6561"/>
                  <a:pt x="6692" y="6347"/>
                  <a:pt x="6549" y="6156"/>
                </a:cubicBezTo>
                <a:cubicBezTo>
                  <a:pt x="7157" y="6132"/>
                  <a:pt x="7740" y="5918"/>
                  <a:pt x="8204" y="5537"/>
                </a:cubicBezTo>
                <a:cubicBezTo>
                  <a:pt x="8645" y="5180"/>
                  <a:pt x="8954" y="4692"/>
                  <a:pt x="9109" y="4156"/>
                </a:cubicBezTo>
                <a:cubicBezTo>
                  <a:pt x="9907" y="3834"/>
                  <a:pt x="10466" y="3072"/>
                  <a:pt x="10466" y="2168"/>
                </a:cubicBezTo>
                <a:lnTo>
                  <a:pt x="10466" y="1429"/>
                </a:lnTo>
                <a:lnTo>
                  <a:pt x="9776" y="2132"/>
                </a:lnTo>
                <a:cubicBezTo>
                  <a:pt x="9550" y="2346"/>
                  <a:pt x="9228" y="2477"/>
                  <a:pt x="8907" y="2477"/>
                </a:cubicBezTo>
                <a:cubicBezTo>
                  <a:pt x="8621" y="2477"/>
                  <a:pt x="8359" y="2382"/>
                  <a:pt x="8169" y="2215"/>
                </a:cubicBezTo>
                <a:cubicBezTo>
                  <a:pt x="7883" y="1977"/>
                  <a:pt x="7573" y="1858"/>
                  <a:pt x="7216" y="1858"/>
                </a:cubicBezTo>
                <a:cubicBezTo>
                  <a:pt x="6859" y="1858"/>
                  <a:pt x="6514" y="2001"/>
                  <a:pt x="6240" y="2251"/>
                </a:cubicBezTo>
                <a:cubicBezTo>
                  <a:pt x="6014" y="2453"/>
                  <a:pt x="5787" y="2644"/>
                  <a:pt x="5549" y="2811"/>
                </a:cubicBezTo>
                <a:lnTo>
                  <a:pt x="5549" y="1787"/>
                </a:lnTo>
                <a:cubicBezTo>
                  <a:pt x="5906" y="1668"/>
                  <a:pt x="6156" y="1322"/>
                  <a:pt x="6156" y="929"/>
                </a:cubicBezTo>
                <a:cubicBezTo>
                  <a:pt x="6156" y="417"/>
                  <a:pt x="5740" y="1"/>
                  <a:pt x="5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" name="Google Shape;1032;p36">
            <a:extLst>
              <a:ext uri="{FF2B5EF4-FFF2-40B4-BE49-F238E27FC236}">
                <a16:creationId xmlns:a16="http://schemas.microsoft.com/office/drawing/2014/main" id="{350F83B5-55C0-4970-803C-79FBD81F972E}"/>
              </a:ext>
            </a:extLst>
          </p:cNvPr>
          <p:cNvSpPr txBox="1"/>
          <p:nvPr/>
        </p:nvSpPr>
        <p:spPr>
          <a:xfrm>
            <a:off x="5181600" y="4605627"/>
            <a:ext cx="6056976" cy="11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dirty="0">
                <a:solidFill>
                  <a:srgbClr val="B31E3A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Convocation obligatoire des CAC </a:t>
            </a:r>
            <a:r>
              <a:rPr lang="fr-FR" sz="1700" dirty="0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pour assister à toutes les réunions du CA ou du CS et du directoire qui établissent les états financiers annuels ou qui examinent les états financiers intermédiaires, ainsi qu’à toutes les assemblées générales.</a:t>
            </a:r>
            <a:endParaRPr sz="1700" dirty="0">
              <a:solidFill>
                <a:srgbClr val="434343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7" name="Google Shape;1033;p36">
            <a:extLst>
              <a:ext uri="{FF2B5EF4-FFF2-40B4-BE49-F238E27FC236}">
                <a16:creationId xmlns:a16="http://schemas.microsoft.com/office/drawing/2014/main" id="{635C287A-EC5F-4E53-BD93-1A9BF3E02135}"/>
              </a:ext>
            </a:extLst>
          </p:cNvPr>
          <p:cNvSpPr/>
          <p:nvPr/>
        </p:nvSpPr>
        <p:spPr>
          <a:xfrm>
            <a:off x="2770551" y="4788203"/>
            <a:ext cx="2182450" cy="656375"/>
          </a:xfrm>
          <a:custGeom>
            <a:avLst/>
            <a:gdLst/>
            <a:ahLst/>
            <a:cxnLst/>
            <a:rect l="l" t="t" r="r" b="b"/>
            <a:pathLst>
              <a:path w="87298" h="26255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274300" bIns="137150" anchor="ctr" anchorCtr="0">
            <a:noAutofit/>
          </a:bodyPr>
          <a:lstStyle/>
          <a:p>
            <a:pPr algn="ctr" rtl="0"/>
            <a:r>
              <a:rPr lang="en" sz="2000" b="1" dirty="0">
                <a:solidFill>
                  <a:srgbClr val="071F70"/>
                </a:solidFill>
                <a:latin typeface="+mj-lt"/>
                <a:ea typeface="Roboto"/>
                <a:sym typeface="Roboto"/>
              </a:rPr>
              <a:t>03</a:t>
            </a:r>
            <a:endParaRPr sz="2000" b="1" dirty="0">
              <a:solidFill>
                <a:srgbClr val="071F70"/>
              </a:solidFill>
              <a:latin typeface="+mj-lt"/>
              <a:ea typeface="Roboto"/>
              <a:sym typeface="Roboto"/>
            </a:endParaRPr>
          </a:p>
        </p:txBody>
      </p:sp>
      <p:sp>
        <p:nvSpPr>
          <p:cNvPr id="48" name="Google Shape;1034;p36">
            <a:extLst>
              <a:ext uri="{FF2B5EF4-FFF2-40B4-BE49-F238E27FC236}">
                <a16:creationId xmlns:a16="http://schemas.microsoft.com/office/drawing/2014/main" id="{D184AC48-6AD5-4159-ACD1-2672FC388D87}"/>
              </a:ext>
            </a:extLst>
          </p:cNvPr>
          <p:cNvSpPr/>
          <p:nvPr/>
        </p:nvSpPr>
        <p:spPr>
          <a:xfrm>
            <a:off x="1790076" y="4770053"/>
            <a:ext cx="3162925" cy="675100"/>
          </a:xfrm>
          <a:custGeom>
            <a:avLst/>
            <a:gdLst/>
            <a:ahLst/>
            <a:cxnLst/>
            <a:rect l="l" t="t" r="r" b="b"/>
            <a:pathLst>
              <a:path w="126517" h="27004" extrusionOk="0">
                <a:moveTo>
                  <a:pt x="2632" y="1"/>
                </a:moveTo>
                <a:lnTo>
                  <a:pt x="0" y="2632"/>
                </a:lnTo>
                <a:lnTo>
                  <a:pt x="24384" y="26968"/>
                </a:lnTo>
                <a:lnTo>
                  <a:pt x="24384" y="27004"/>
                </a:lnTo>
                <a:lnTo>
                  <a:pt x="117575" y="27004"/>
                </a:lnTo>
                <a:lnTo>
                  <a:pt x="126516" y="14193"/>
                </a:lnTo>
                <a:lnTo>
                  <a:pt x="117575" y="810"/>
                </a:lnTo>
                <a:lnTo>
                  <a:pt x="112884" y="810"/>
                </a:lnTo>
                <a:lnTo>
                  <a:pt x="121980" y="14157"/>
                </a:lnTo>
                <a:lnTo>
                  <a:pt x="115622" y="23277"/>
                </a:lnTo>
                <a:lnTo>
                  <a:pt x="25885" y="23277"/>
                </a:lnTo>
                <a:lnTo>
                  <a:pt x="2632" y="1"/>
                </a:lnTo>
                <a:close/>
              </a:path>
            </a:pathLst>
          </a:custGeom>
          <a:solidFill>
            <a:srgbClr val="B31E3A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2" name="Google Shape;1035;p36">
            <a:extLst>
              <a:ext uri="{FF2B5EF4-FFF2-40B4-BE49-F238E27FC236}">
                <a16:creationId xmlns:a16="http://schemas.microsoft.com/office/drawing/2014/main" id="{2DFF63A6-B82C-457A-8B60-27C8B7950239}"/>
              </a:ext>
            </a:extLst>
          </p:cNvPr>
          <p:cNvSpPr/>
          <p:nvPr/>
        </p:nvSpPr>
        <p:spPr>
          <a:xfrm>
            <a:off x="1713576" y="3951378"/>
            <a:ext cx="797450" cy="1127525"/>
          </a:xfrm>
          <a:custGeom>
            <a:avLst/>
            <a:gdLst/>
            <a:ahLst/>
            <a:cxnLst/>
            <a:rect l="l" t="t" r="r" b="b"/>
            <a:pathLst>
              <a:path w="31898" h="45101" extrusionOk="0">
                <a:moveTo>
                  <a:pt x="0" y="0"/>
                </a:moveTo>
                <a:lnTo>
                  <a:pt x="0" y="45101"/>
                </a:lnTo>
                <a:cubicBezTo>
                  <a:pt x="12431" y="45041"/>
                  <a:pt x="23694" y="40017"/>
                  <a:pt x="31897" y="31897"/>
                </a:cubicBezTo>
                <a:lnTo>
                  <a:pt x="0" y="0"/>
                </a:lnTo>
                <a:close/>
              </a:path>
            </a:pathLst>
          </a:custGeom>
          <a:solidFill>
            <a:srgbClr val="B31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" name="Google Shape;1036;p36">
            <a:extLst>
              <a:ext uri="{FF2B5EF4-FFF2-40B4-BE49-F238E27FC236}">
                <a16:creationId xmlns:a16="http://schemas.microsoft.com/office/drawing/2014/main" id="{F743BBC5-B759-4702-959E-589086833722}"/>
              </a:ext>
            </a:extLst>
          </p:cNvPr>
          <p:cNvSpPr/>
          <p:nvPr/>
        </p:nvSpPr>
        <p:spPr>
          <a:xfrm>
            <a:off x="1945151" y="4605628"/>
            <a:ext cx="303025" cy="303325"/>
          </a:xfrm>
          <a:custGeom>
            <a:avLst/>
            <a:gdLst/>
            <a:ahLst/>
            <a:cxnLst/>
            <a:rect l="l" t="t" r="r" b="b"/>
            <a:pathLst>
              <a:path w="12121" h="12133" extrusionOk="0">
                <a:moveTo>
                  <a:pt x="1774" y="714"/>
                </a:moveTo>
                <a:cubicBezTo>
                  <a:pt x="1965" y="714"/>
                  <a:pt x="2132" y="869"/>
                  <a:pt x="2132" y="1072"/>
                </a:cubicBezTo>
                <a:cubicBezTo>
                  <a:pt x="2132" y="1262"/>
                  <a:pt x="1965" y="1429"/>
                  <a:pt x="1774" y="1429"/>
                </a:cubicBezTo>
                <a:cubicBezTo>
                  <a:pt x="1572" y="1429"/>
                  <a:pt x="1417" y="1262"/>
                  <a:pt x="1417" y="1072"/>
                </a:cubicBezTo>
                <a:cubicBezTo>
                  <a:pt x="1417" y="869"/>
                  <a:pt x="1572" y="714"/>
                  <a:pt x="1774" y="714"/>
                </a:cubicBezTo>
                <a:close/>
                <a:moveTo>
                  <a:pt x="6037" y="714"/>
                </a:moveTo>
                <a:cubicBezTo>
                  <a:pt x="6239" y="714"/>
                  <a:pt x="6394" y="869"/>
                  <a:pt x="6394" y="1072"/>
                </a:cubicBezTo>
                <a:cubicBezTo>
                  <a:pt x="6394" y="1262"/>
                  <a:pt x="6239" y="1429"/>
                  <a:pt x="6037" y="1429"/>
                </a:cubicBezTo>
                <a:cubicBezTo>
                  <a:pt x="5846" y="1429"/>
                  <a:pt x="5680" y="1262"/>
                  <a:pt x="5680" y="1072"/>
                </a:cubicBezTo>
                <a:cubicBezTo>
                  <a:pt x="5680" y="869"/>
                  <a:pt x="5846" y="714"/>
                  <a:pt x="6037" y="714"/>
                </a:cubicBezTo>
                <a:close/>
                <a:moveTo>
                  <a:pt x="4263" y="7811"/>
                </a:moveTo>
                <a:lnTo>
                  <a:pt x="4263" y="8203"/>
                </a:lnTo>
                <a:cubicBezTo>
                  <a:pt x="4263" y="8394"/>
                  <a:pt x="4096" y="8561"/>
                  <a:pt x="3906" y="8561"/>
                </a:cubicBezTo>
                <a:cubicBezTo>
                  <a:pt x="3715" y="8561"/>
                  <a:pt x="3549" y="8394"/>
                  <a:pt x="3549" y="8203"/>
                </a:cubicBezTo>
                <a:lnTo>
                  <a:pt x="3549" y="7811"/>
                </a:lnTo>
                <a:cubicBezTo>
                  <a:pt x="3668" y="7834"/>
                  <a:pt x="3787" y="7846"/>
                  <a:pt x="3906" y="7846"/>
                </a:cubicBezTo>
                <a:cubicBezTo>
                  <a:pt x="4025" y="7846"/>
                  <a:pt x="4144" y="7834"/>
                  <a:pt x="4263" y="7811"/>
                </a:cubicBezTo>
                <a:close/>
                <a:moveTo>
                  <a:pt x="10347" y="6418"/>
                </a:moveTo>
                <a:cubicBezTo>
                  <a:pt x="10942" y="6418"/>
                  <a:pt x="11419" y="6906"/>
                  <a:pt x="11419" y="7489"/>
                </a:cubicBezTo>
                <a:cubicBezTo>
                  <a:pt x="11419" y="8073"/>
                  <a:pt x="10942" y="8561"/>
                  <a:pt x="10347" y="8561"/>
                </a:cubicBezTo>
                <a:cubicBezTo>
                  <a:pt x="9764" y="8561"/>
                  <a:pt x="9287" y="8073"/>
                  <a:pt x="9287" y="7489"/>
                </a:cubicBezTo>
                <a:cubicBezTo>
                  <a:pt x="9287" y="6906"/>
                  <a:pt x="9764" y="6418"/>
                  <a:pt x="10347" y="6418"/>
                </a:cubicBezTo>
                <a:close/>
                <a:moveTo>
                  <a:pt x="1774" y="0"/>
                </a:moveTo>
                <a:cubicBezTo>
                  <a:pt x="1263" y="0"/>
                  <a:pt x="834" y="357"/>
                  <a:pt x="727" y="845"/>
                </a:cubicBezTo>
                <a:cubicBezTo>
                  <a:pt x="36" y="1226"/>
                  <a:pt x="0" y="1727"/>
                  <a:pt x="0" y="2512"/>
                </a:cubicBezTo>
                <a:cubicBezTo>
                  <a:pt x="0" y="3489"/>
                  <a:pt x="429" y="4798"/>
                  <a:pt x="1096" y="5858"/>
                </a:cubicBezTo>
                <a:cubicBezTo>
                  <a:pt x="1608" y="6679"/>
                  <a:pt x="2215" y="7263"/>
                  <a:pt x="2834" y="7584"/>
                </a:cubicBezTo>
                <a:lnTo>
                  <a:pt x="2834" y="8203"/>
                </a:lnTo>
                <a:cubicBezTo>
                  <a:pt x="2834" y="8668"/>
                  <a:pt x="3132" y="9061"/>
                  <a:pt x="3549" y="9204"/>
                </a:cubicBezTo>
                <a:lnTo>
                  <a:pt x="3549" y="10359"/>
                </a:lnTo>
                <a:cubicBezTo>
                  <a:pt x="3549" y="11335"/>
                  <a:pt x="4346" y="12133"/>
                  <a:pt x="5323" y="12133"/>
                </a:cubicBezTo>
                <a:cubicBezTo>
                  <a:pt x="6311" y="12133"/>
                  <a:pt x="7108" y="11335"/>
                  <a:pt x="7108" y="10359"/>
                </a:cubicBezTo>
                <a:lnTo>
                  <a:pt x="7108" y="8906"/>
                </a:lnTo>
                <a:cubicBezTo>
                  <a:pt x="7108" y="8323"/>
                  <a:pt x="7585" y="7846"/>
                  <a:pt x="8168" y="7846"/>
                </a:cubicBezTo>
                <a:lnTo>
                  <a:pt x="8609" y="7846"/>
                </a:lnTo>
                <a:cubicBezTo>
                  <a:pt x="8775" y="8656"/>
                  <a:pt x="9490" y="9263"/>
                  <a:pt x="10347" y="9263"/>
                </a:cubicBezTo>
                <a:cubicBezTo>
                  <a:pt x="11323" y="9263"/>
                  <a:pt x="12121" y="8465"/>
                  <a:pt x="12121" y="7489"/>
                </a:cubicBezTo>
                <a:cubicBezTo>
                  <a:pt x="12121" y="6513"/>
                  <a:pt x="11335" y="5715"/>
                  <a:pt x="10347" y="5715"/>
                </a:cubicBezTo>
                <a:cubicBezTo>
                  <a:pt x="9490" y="5715"/>
                  <a:pt x="8775" y="6322"/>
                  <a:pt x="8609" y="7132"/>
                </a:cubicBezTo>
                <a:lnTo>
                  <a:pt x="8168" y="7132"/>
                </a:lnTo>
                <a:cubicBezTo>
                  <a:pt x="7192" y="7132"/>
                  <a:pt x="6394" y="7930"/>
                  <a:pt x="6394" y="8906"/>
                </a:cubicBezTo>
                <a:lnTo>
                  <a:pt x="6394" y="10359"/>
                </a:lnTo>
                <a:cubicBezTo>
                  <a:pt x="6394" y="10942"/>
                  <a:pt x="5918" y="11418"/>
                  <a:pt x="5323" y="11418"/>
                </a:cubicBezTo>
                <a:cubicBezTo>
                  <a:pt x="4739" y="11418"/>
                  <a:pt x="4263" y="10942"/>
                  <a:pt x="4263" y="10359"/>
                </a:cubicBezTo>
                <a:lnTo>
                  <a:pt x="4263" y="9204"/>
                </a:lnTo>
                <a:cubicBezTo>
                  <a:pt x="4680" y="9061"/>
                  <a:pt x="4977" y="8668"/>
                  <a:pt x="4977" y="8203"/>
                </a:cubicBezTo>
                <a:lnTo>
                  <a:pt x="4977" y="7584"/>
                </a:lnTo>
                <a:cubicBezTo>
                  <a:pt x="5596" y="7263"/>
                  <a:pt x="6204" y="6679"/>
                  <a:pt x="6716" y="5858"/>
                </a:cubicBezTo>
                <a:cubicBezTo>
                  <a:pt x="7382" y="4798"/>
                  <a:pt x="7811" y="3489"/>
                  <a:pt x="7811" y="2512"/>
                </a:cubicBezTo>
                <a:cubicBezTo>
                  <a:pt x="7811" y="1727"/>
                  <a:pt x="7775" y="1226"/>
                  <a:pt x="7085" y="845"/>
                </a:cubicBezTo>
                <a:cubicBezTo>
                  <a:pt x="6978" y="357"/>
                  <a:pt x="6549" y="0"/>
                  <a:pt x="6037" y="0"/>
                </a:cubicBezTo>
                <a:cubicBezTo>
                  <a:pt x="5454" y="0"/>
                  <a:pt x="4977" y="476"/>
                  <a:pt x="4977" y="1072"/>
                </a:cubicBezTo>
                <a:cubicBezTo>
                  <a:pt x="4977" y="1655"/>
                  <a:pt x="5454" y="2131"/>
                  <a:pt x="6037" y="2131"/>
                </a:cubicBezTo>
                <a:cubicBezTo>
                  <a:pt x="6430" y="2131"/>
                  <a:pt x="6763" y="1929"/>
                  <a:pt x="6954" y="1619"/>
                </a:cubicBezTo>
                <a:cubicBezTo>
                  <a:pt x="7085" y="1774"/>
                  <a:pt x="7108" y="1988"/>
                  <a:pt x="7108" y="2512"/>
                </a:cubicBezTo>
                <a:cubicBezTo>
                  <a:pt x="7108" y="3346"/>
                  <a:pt x="6704" y="4536"/>
                  <a:pt x="6120" y="5477"/>
                </a:cubicBezTo>
                <a:cubicBezTo>
                  <a:pt x="5454" y="6525"/>
                  <a:pt x="4644" y="7132"/>
                  <a:pt x="3906" y="7132"/>
                </a:cubicBezTo>
                <a:cubicBezTo>
                  <a:pt x="3168" y="7132"/>
                  <a:pt x="2358" y="6525"/>
                  <a:pt x="1691" y="5477"/>
                </a:cubicBezTo>
                <a:cubicBezTo>
                  <a:pt x="1108" y="4536"/>
                  <a:pt x="703" y="3346"/>
                  <a:pt x="703" y="2512"/>
                </a:cubicBezTo>
                <a:cubicBezTo>
                  <a:pt x="703" y="1988"/>
                  <a:pt x="727" y="1774"/>
                  <a:pt x="858" y="1619"/>
                </a:cubicBezTo>
                <a:cubicBezTo>
                  <a:pt x="1048" y="1929"/>
                  <a:pt x="1382" y="2131"/>
                  <a:pt x="1774" y="2131"/>
                </a:cubicBezTo>
                <a:cubicBezTo>
                  <a:pt x="2358" y="2131"/>
                  <a:pt x="2834" y="1655"/>
                  <a:pt x="2834" y="1072"/>
                </a:cubicBezTo>
                <a:cubicBezTo>
                  <a:pt x="2834" y="476"/>
                  <a:pt x="2358" y="0"/>
                  <a:pt x="17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4" name="Google Shape;1039;p36">
            <a:extLst>
              <a:ext uri="{FF2B5EF4-FFF2-40B4-BE49-F238E27FC236}">
                <a16:creationId xmlns:a16="http://schemas.microsoft.com/office/drawing/2014/main" id="{78374076-E08D-4E6A-9EFC-50FDE5DD8994}"/>
              </a:ext>
            </a:extLst>
          </p:cNvPr>
          <p:cNvSpPr txBox="1"/>
          <p:nvPr/>
        </p:nvSpPr>
        <p:spPr>
          <a:xfrm>
            <a:off x="5993567" y="3273303"/>
            <a:ext cx="4894672" cy="80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Incrimination du </a:t>
            </a:r>
            <a:r>
              <a:rPr lang="fr-FR" sz="1700" b="1" dirty="0">
                <a:solidFill>
                  <a:srgbClr val="0070C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délit de l’entrave </a:t>
            </a:r>
            <a:r>
              <a:rPr lang="fr-FR" sz="1700" dirty="0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et l’obstruction (emprisonnement de six mois et une amende de cinq mille dinars ou de l'une de ces deux peines)</a:t>
            </a:r>
            <a:endParaRPr sz="1700" b="1" dirty="0">
              <a:solidFill>
                <a:srgbClr val="4F81BD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" name="Google Shape;1040;p36">
            <a:extLst>
              <a:ext uri="{FF2B5EF4-FFF2-40B4-BE49-F238E27FC236}">
                <a16:creationId xmlns:a16="http://schemas.microsoft.com/office/drawing/2014/main" id="{0C6A16BB-E5BF-49FE-A5E7-1D0CDBDFAC8D}"/>
              </a:ext>
            </a:extLst>
          </p:cNvPr>
          <p:cNvSpPr/>
          <p:nvPr/>
        </p:nvSpPr>
        <p:spPr>
          <a:xfrm>
            <a:off x="3666201" y="3380390"/>
            <a:ext cx="2182450" cy="656075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27430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71F70"/>
                </a:solidFill>
                <a:latin typeface="+mj-lt"/>
                <a:ea typeface="Roboto"/>
                <a:cs typeface="Roboto"/>
                <a:sym typeface="Roboto"/>
              </a:rPr>
              <a:t>02</a:t>
            </a:r>
            <a:endParaRPr sz="2000" b="1" dirty="0">
              <a:solidFill>
                <a:srgbClr val="071F7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041;p36">
            <a:extLst>
              <a:ext uri="{FF2B5EF4-FFF2-40B4-BE49-F238E27FC236}">
                <a16:creationId xmlns:a16="http://schemas.microsoft.com/office/drawing/2014/main" id="{CB75452B-CBEC-4E64-BB1B-860EC0D78106}"/>
              </a:ext>
            </a:extLst>
          </p:cNvPr>
          <p:cNvSpPr/>
          <p:nvPr/>
        </p:nvSpPr>
        <p:spPr>
          <a:xfrm>
            <a:off x="2770551" y="3380390"/>
            <a:ext cx="3078100" cy="656075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7" name="Google Shape;1042;p36">
            <a:extLst>
              <a:ext uri="{FF2B5EF4-FFF2-40B4-BE49-F238E27FC236}">
                <a16:creationId xmlns:a16="http://schemas.microsoft.com/office/drawing/2014/main" id="{6A7B5D73-7633-4FE1-8A8D-93B027A6C635}"/>
              </a:ext>
            </a:extLst>
          </p:cNvPr>
          <p:cNvSpPr/>
          <p:nvPr/>
        </p:nvSpPr>
        <p:spPr>
          <a:xfrm>
            <a:off x="1713576" y="3141453"/>
            <a:ext cx="1134975" cy="809950"/>
          </a:xfrm>
          <a:custGeom>
            <a:avLst/>
            <a:gdLst/>
            <a:ahLst/>
            <a:cxnLst/>
            <a:rect l="l" t="t" r="r" b="b"/>
            <a:pathLst>
              <a:path w="45399" h="32398" extrusionOk="0">
                <a:moveTo>
                  <a:pt x="32397" y="0"/>
                </a:moveTo>
                <a:lnTo>
                  <a:pt x="0" y="32397"/>
                </a:lnTo>
                <a:lnTo>
                  <a:pt x="45387" y="32397"/>
                </a:lnTo>
                <a:cubicBezTo>
                  <a:pt x="45399" y="32231"/>
                  <a:pt x="45399" y="32064"/>
                  <a:pt x="45399" y="31897"/>
                </a:cubicBezTo>
                <a:cubicBezTo>
                  <a:pt x="45399" y="19479"/>
                  <a:pt x="40434" y="8228"/>
                  <a:pt x="323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>
              <a:latin typeface="+mj-lt"/>
            </a:endParaRPr>
          </a:p>
        </p:txBody>
      </p:sp>
      <p:sp>
        <p:nvSpPr>
          <p:cNvPr id="58" name="Google Shape;1049;p36">
            <a:extLst>
              <a:ext uri="{FF2B5EF4-FFF2-40B4-BE49-F238E27FC236}">
                <a16:creationId xmlns:a16="http://schemas.microsoft.com/office/drawing/2014/main" id="{F70AB29C-04BE-4CA8-9CA7-4BB3EF8E354A}"/>
              </a:ext>
            </a:extLst>
          </p:cNvPr>
          <p:cNvSpPr/>
          <p:nvPr/>
        </p:nvSpPr>
        <p:spPr>
          <a:xfrm>
            <a:off x="1713576" y="3951378"/>
            <a:ext cx="1134675" cy="797425"/>
          </a:xfrm>
          <a:custGeom>
            <a:avLst/>
            <a:gdLst/>
            <a:ahLst/>
            <a:cxnLst/>
            <a:rect l="l" t="t" r="r" b="b"/>
            <a:pathLst>
              <a:path w="45387" h="31897" extrusionOk="0">
                <a:moveTo>
                  <a:pt x="0" y="0"/>
                </a:moveTo>
                <a:lnTo>
                  <a:pt x="31897" y="31897"/>
                </a:lnTo>
                <a:cubicBezTo>
                  <a:pt x="40124" y="23741"/>
                  <a:pt x="45256" y="12478"/>
                  <a:pt x="45387" y="0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>
              <a:latin typeface="+mj-lt"/>
            </a:endParaRPr>
          </a:p>
        </p:txBody>
      </p:sp>
      <p:sp>
        <p:nvSpPr>
          <p:cNvPr id="59" name="Google Shape;1050;p36">
            <a:extLst>
              <a:ext uri="{FF2B5EF4-FFF2-40B4-BE49-F238E27FC236}">
                <a16:creationId xmlns:a16="http://schemas.microsoft.com/office/drawing/2014/main" id="{8492917B-A75D-428B-8E09-B056E4087259}"/>
              </a:ext>
            </a:extLst>
          </p:cNvPr>
          <p:cNvSpPr/>
          <p:nvPr/>
        </p:nvSpPr>
        <p:spPr>
          <a:xfrm>
            <a:off x="2441176" y="3810215"/>
            <a:ext cx="195749" cy="303323"/>
          </a:xfrm>
          <a:custGeom>
            <a:avLst/>
            <a:gdLst/>
            <a:ahLst/>
            <a:cxnLst/>
            <a:rect l="l" t="t" r="r" b="b"/>
            <a:pathLst>
              <a:path w="6478" h="10038" extrusionOk="0">
                <a:moveTo>
                  <a:pt x="3239" y="583"/>
                </a:moveTo>
                <a:cubicBezTo>
                  <a:pt x="3727" y="583"/>
                  <a:pt x="4120" y="976"/>
                  <a:pt x="4120" y="1465"/>
                </a:cubicBezTo>
                <a:lnTo>
                  <a:pt x="4120" y="1762"/>
                </a:lnTo>
                <a:lnTo>
                  <a:pt x="5001" y="1762"/>
                </a:lnTo>
                <a:cubicBezTo>
                  <a:pt x="5489" y="1762"/>
                  <a:pt x="5882" y="2155"/>
                  <a:pt x="5882" y="2643"/>
                </a:cubicBezTo>
                <a:lnTo>
                  <a:pt x="5882" y="2953"/>
                </a:lnTo>
                <a:lnTo>
                  <a:pt x="584" y="2953"/>
                </a:lnTo>
                <a:lnTo>
                  <a:pt x="584" y="2643"/>
                </a:lnTo>
                <a:cubicBezTo>
                  <a:pt x="584" y="2155"/>
                  <a:pt x="989" y="1762"/>
                  <a:pt x="1465" y="1762"/>
                </a:cubicBezTo>
                <a:lnTo>
                  <a:pt x="2358" y="1762"/>
                </a:lnTo>
                <a:lnTo>
                  <a:pt x="2358" y="1465"/>
                </a:lnTo>
                <a:cubicBezTo>
                  <a:pt x="2358" y="976"/>
                  <a:pt x="2751" y="583"/>
                  <a:pt x="3239" y="583"/>
                </a:cubicBezTo>
                <a:close/>
                <a:moveTo>
                  <a:pt x="5882" y="3548"/>
                </a:moveTo>
                <a:lnTo>
                  <a:pt x="5882" y="6489"/>
                </a:lnTo>
                <a:lnTo>
                  <a:pt x="584" y="6489"/>
                </a:lnTo>
                <a:lnTo>
                  <a:pt x="584" y="3548"/>
                </a:lnTo>
                <a:close/>
                <a:moveTo>
                  <a:pt x="5882" y="7072"/>
                </a:moveTo>
                <a:lnTo>
                  <a:pt x="5882" y="7370"/>
                </a:lnTo>
                <a:cubicBezTo>
                  <a:pt x="5882" y="7858"/>
                  <a:pt x="5477" y="8275"/>
                  <a:pt x="5001" y="8275"/>
                </a:cubicBezTo>
                <a:lnTo>
                  <a:pt x="3525" y="8275"/>
                </a:lnTo>
                <a:lnTo>
                  <a:pt x="3525" y="8858"/>
                </a:lnTo>
                <a:lnTo>
                  <a:pt x="2941" y="8858"/>
                </a:lnTo>
                <a:lnTo>
                  <a:pt x="2941" y="8275"/>
                </a:lnTo>
                <a:lnTo>
                  <a:pt x="1465" y="8275"/>
                </a:lnTo>
                <a:cubicBezTo>
                  <a:pt x="989" y="8275"/>
                  <a:pt x="584" y="7858"/>
                  <a:pt x="584" y="7370"/>
                </a:cubicBezTo>
                <a:lnTo>
                  <a:pt x="584" y="7072"/>
                </a:lnTo>
                <a:close/>
                <a:moveTo>
                  <a:pt x="3239" y="0"/>
                </a:moveTo>
                <a:cubicBezTo>
                  <a:pt x="2525" y="0"/>
                  <a:pt x="1929" y="500"/>
                  <a:pt x="1798" y="1167"/>
                </a:cubicBezTo>
                <a:lnTo>
                  <a:pt x="1465" y="1167"/>
                </a:lnTo>
                <a:cubicBezTo>
                  <a:pt x="655" y="1167"/>
                  <a:pt x="1" y="1834"/>
                  <a:pt x="1" y="2643"/>
                </a:cubicBezTo>
                <a:lnTo>
                  <a:pt x="1" y="7370"/>
                </a:lnTo>
                <a:cubicBezTo>
                  <a:pt x="1" y="8180"/>
                  <a:pt x="655" y="8858"/>
                  <a:pt x="1465" y="8858"/>
                </a:cubicBezTo>
                <a:lnTo>
                  <a:pt x="2358" y="8858"/>
                </a:lnTo>
                <a:lnTo>
                  <a:pt x="2358" y="9454"/>
                </a:lnTo>
                <a:lnTo>
                  <a:pt x="2941" y="9454"/>
                </a:lnTo>
                <a:lnTo>
                  <a:pt x="2941" y="10037"/>
                </a:lnTo>
                <a:lnTo>
                  <a:pt x="3525" y="10037"/>
                </a:lnTo>
                <a:lnTo>
                  <a:pt x="3525" y="9454"/>
                </a:lnTo>
                <a:lnTo>
                  <a:pt x="4120" y="9454"/>
                </a:lnTo>
                <a:lnTo>
                  <a:pt x="4120" y="8858"/>
                </a:lnTo>
                <a:lnTo>
                  <a:pt x="5001" y="8858"/>
                </a:lnTo>
                <a:cubicBezTo>
                  <a:pt x="5811" y="8858"/>
                  <a:pt x="6478" y="8180"/>
                  <a:pt x="6478" y="7370"/>
                </a:cubicBezTo>
                <a:lnTo>
                  <a:pt x="6478" y="2643"/>
                </a:lnTo>
                <a:cubicBezTo>
                  <a:pt x="6478" y="1834"/>
                  <a:pt x="5811" y="1167"/>
                  <a:pt x="5001" y="1167"/>
                </a:cubicBezTo>
                <a:lnTo>
                  <a:pt x="4680" y="1167"/>
                </a:lnTo>
                <a:cubicBezTo>
                  <a:pt x="4537" y="500"/>
                  <a:pt x="3942" y="0"/>
                  <a:pt x="3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0" name="Google Shape;1051;p36">
            <a:extLst>
              <a:ext uri="{FF2B5EF4-FFF2-40B4-BE49-F238E27FC236}">
                <a16:creationId xmlns:a16="http://schemas.microsoft.com/office/drawing/2014/main" id="{3C12F832-9F8D-438C-86D9-59D478E44A3A}"/>
              </a:ext>
            </a:extLst>
          </p:cNvPr>
          <p:cNvSpPr/>
          <p:nvPr/>
        </p:nvSpPr>
        <p:spPr>
          <a:xfrm>
            <a:off x="895626" y="3273303"/>
            <a:ext cx="1478175" cy="134065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70C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3 nouveautés</a:t>
            </a:r>
            <a:endParaRPr sz="2000" dirty="0">
              <a:solidFill>
                <a:srgbClr val="0070C0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96297758-08C5-4F4A-BFDC-4077B83E9AC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Innovations majeures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A98FAF2-D1B3-44AB-B5B7-1CB0217D6FC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3. Apports et portée de la LSRF dans l’évolution du contrôle légal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3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0" grpId="0"/>
      <p:bldP spid="41" grpId="0" animBg="1"/>
      <p:bldP spid="42" grpId="0" animBg="1"/>
      <p:bldP spid="44" grpId="0" animBg="1"/>
      <p:bldP spid="45" grpId="0" animBg="1"/>
      <p:bldP spid="46" grpId="0"/>
      <p:bldP spid="47" grpId="0" animBg="1"/>
      <p:bldP spid="48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740350" y="2438400"/>
            <a:ext cx="49944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solidFill>
                  <a:srgbClr val="002060"/>
                </a:solidFill>
                <a:latin typeface="+mj-lt"/>
              </a:rPr>
              <a:t>Après 20 ans de LSRF : quelles réformes pour un audit plus indépendant et plus crédible?</a:t>
            </a:r>
          </a:p>
        </p:txBody>
      </p:sp>
      <p:sp>
        <p:nvSpPr>
          <p:cNvPr id="7" name="Freeform 847">
            <a:extLst>
              <a:ext uri="{FF2B5EF4-FFF2-40B4-BE49-F238E27FC236}">
                <a16:creationId xmlns:a16="http://schemas.microsoft.com/office/drawing/2014/main" id="{DEA4CC7E-FFC1-4B0C-81F8-9E1B56F5A36E}"/>
              </a:ext>
            </a:extLst>
          </p:cNvPr>
          <p:cNvSpPr>
            <a:spLocks/>
          </p:cNvSpPr>
          <p:nvPr/>
        </p:nvSpPr>
        <p:spPr bwMode="auto">
          <a:xfrm>
            <a:off x="6705600" y="1129594"/>
            <a:ext cx="762000" cy="1156406"/>
          </a:xfrm>
          <a:custGeom>
            <a:avLst/>
            <a:gdLst>
              <a:gd name="T0" fmla="*/ 2147483646 w 322"/>
              <a:gd name="T1" fmla="*/ 2147483646 h 465"/>
              <a:gd name="T2" fmla="*/ 2147483646 w 322"/>
              <a:gd name="T3" fmla="*/ 2147483646 h 465"/>
              <a:gd name="T4" fmla="*/ 0 w 322"/>
              <a:gd name="T5" fmla="*/ 2147483646 h 465"/>
              <a:gd name="T6" fmla="*/ 0 w 322"/>
              <a:gd name="T7" fmla="*/ 2147483646 h 465"/>
              <a:gd name="T8" fmla="*/ 2147483646 w 322"/>
              <a:gd name="T9" fmla="*/ 0 h 465"/>
              <a:gd name="T10" fmla="*/ 2147483646 w 322"/>
              <a:gd name="T11" fmla="*/ 0 h 465"/>
              <a:gd name="T12" fmla="*/ 2147483646 w 322"/>
              <a:gd name="T13" fmla="*/ 2147483646 h 465"/>
              <a:gd name="T14" fmla="*/ 2147483646 w 322"/>
              <a:gd name="T15" fmla="*/ 2147483646 h 465"/>
              <a:gd name="T16" fmla="*/ 2147483646 w 322"/>
              <a:gd name="T17" fmla="*/ 2147483646 h 465"/>
              <a:gd name="T18" fmla="*/ 2147483646 w 322"/>
              <a:gd name="T19" fmla="*/ 2147483646 h 465"/>
              <a:gd name="T20" fmla="*/ 2147483646 w 322"/>
              <a:gd name="T21" fmla="*/ 2147483646 h 465"/>
              <a:gd name="T22" fmla="*/ 2147483646 w 322"/>
              <a:gd name="T23" fmla="*/ 2147483646 h 465"/>
              <a:gd name="T24" fmla="*/ 2147483646 w 322"/>
              <a:gd name="T25" fmla="*/ 2147483646 h 465"/>
              <a:gd name="T26" fmla="*/ 2147483646 w 322"/>
              <a:gd name="T27" fmla="*/ 2147483646 h 465"/>
              <a:gd name="T28" fmla="*/ 2147483646 w 322"/>
              <a:gd name="T29" fmla="*/ 2147483646 h 465"/>
              <a:gd name="T30" fmla="*/ 2147483646 w 322"/>
              <a:gd name="T31" fmla="*/ 2147483646 h 465"/>
              <a:gd name="T32" fmla="*/ 2147483646 w 322"/>
              <a:gd name="T33" fmla="*/ 2147483646 h 465"/>
              <a:gd name="T34" fmla="*/ 2147483646 w 322"/>
              <a:gd name="T35" fmla="*/ 2147483646 h 4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2" h="465">
                <a:moveTo>
                  <a:pt x="202" y="465"/>
                </a:moveTo>
                <a:lnTo>
                  <a:pt x="202" y="354"/>
                </a:lnTo>
                <a:lnTo>
                  <a:pt x="0" y="354"/>
                </a:lnTo>
                <a:lnTo>
                  <a:pt x="0" y="302"/>
                </a:lnTo>
                <a:lnTo>
                  <a:pt x="212" y="0"/>
                </a:lnTo>
                <a:lnTo>
                  <a:pt x="259" y="0"/>
                </a:lnTo>
                <a:lnTo>
                  <a:pt x="259" y="302"/>
                </a:lnTo>
                <a:lnTo>
                  <a:pt x="322" y="302"/>
                </a:lnTo>
                <a:lnTo>
                  <a:pt x="322" y="354"/>
                </a:lnTo>
                <a:lnTo>
                  <a:pt x="259" y="354"/>
                </a:lnTo>
                <a:lnTo>
                  <a:pt x="259" y="465"/>
                </a:lnTo>
                <a:lnTo>
                  <a:pt x="202" y="302"/>
                </a:lnTo>
                <a:lnTo>
                  <a:pt x="202" y="92"/>
                </a:lnTo>
                <a:lnTo>
                  <a:pt x="56" y="302"/>
                </a:lnTo>
                <a:lnTo>
                  <a:pt x="202" y="302"/>
                </a:lnTo>
                <a:lnTo>
                  <a:pt x="259" y="465"/>
                </a:lnTo>
                <a:lnTo>
                  <a:pt x="202" y="4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42B5E41-DDDC-403F-8711-140E9BF30A65}"/>
              </a:ext>
            </a:extLst>
          </p:cNvPr>
          <p:cNvSpPr txBox="1">
            <a:spLocks/>
          </p:cNvSpPr>
          <p:nvPr/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>
                <a:solidFill>
                  <a:srgbClr val="002060"/>
                </a:solidFill>
              </a:rPr>
              <a:t> </a:t>
            </a:r>
            <a:r>
              <a:rPr lang="fr-FR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26</a:t>
            </a:fld>
            <a:endParaRPr lang="fr-FR" sz="12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647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27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96297758-08C5-4F4A-BFDC-4077B83E9AC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76754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20 ans après : un cadre solide mais inachevé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A98FAF2-D1B3-44AB-B5B7-1CB0217D6FC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4. Après 20 ans de LSRF : quelles réformes ?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8" name="Google Shape;385;p26">
            <a:extLst>
              <a:ext uri="{FF2B5EF4-FFF2-40B4-BE49-F238E27FC236}">
                <a16:creationId xmlns:a16="http://schemas.microsoft.com/office/drawing/2014/main" id="{6BEDED84-446C-4BEE-9598-86FD9A052F0D}"/>
              </a:ext>
            </a:extLst>
          </p:cNvPr>
          <p:cNvSpPr/>
          <p:nvPr/>
        </p:nvSpPr>
        <p:spPr>
          <a:xfrm>
            <a:off x="1143106" y="1562119"/>
            <a:ext cx="4785913" cy="4526363"/>
          </a:xfrm>
          <a:prstGeom prst="roundRect">
            <a:avLst>
              <a:gd name="adj" fmla="val 7513"/>
            </a:avLst>
          </a:prstGeom>
          <a:noFill/>
          <a:ln w="1905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386;p26">
            <a:extLst>
              <a:ext uri="{FF2B5EF4-FFF2-40B4-BE49-F238E27FC236}">
                <a16:creationId xmlns:a16="http://schemas.microsoft.com/office/drawing/2014/main" id="{E74664D6-C89C-4759-8B2C-185542793EE6}"/>
              </a:ext>
            </a:extLst>
          </p:cNvPr>
          <p:cNvSpPr/>
          <p:nvPr/>
        </p:nvSpPr>
        <p:spPr>
          <a:xfrm>
            <a:off x="1143000" y="1552707"/>
            <a:ext cx="4662535" cy="998934"/>
          </a:xfrm>
          <a:custGeom>
            <a:avLst/>
            <a:gdLst/>
            <a:ahLst/>
            <a:cxnLst/>
            <a:rect l="l" t="t" r="r" b="b"/>
            <a:pathLst>
              <a:path w="3582350" h="998934" extrusionOk="0">
                <a:moveTo>
                  <a:pt x="3582350" y="116080"/>
                </a:moveTo>
                <a:lnTo>
                  <a:pt x="3582350" y="193783"/>
                </a:lnTo>
                <a:lnTo>
                  <a:pt x="1667773" y="193783"/>
                </a:lnTo>
                <a:cubicBezTo>
                  <a:pt x="1469638" y="193835"/>
                  <a:pt x="1290574" y="311884"/>
                  <a:pt x="1212451" y="493958"/>
                </a:cubicBezTo>
                <a:lnTo>
                  <a:pt x="1050291" y="803726"/>
                </a:lnTo>
                <a:cubicBezTo>
                  <a:pt x="972013" y="985636"/>
                  <a:pt x="793038" y="998935"/>
                  <a:pt x="594968" y="998935"/>
                </a:cubicBezTo>
                <a:lnTo>
                  <a:pt x="0" y="998935"/>
                </a:lnTo>
                <a:lnTo>
                  <a:pt x="0" y="104491"/>
                </a:lnTo>
                <a:cubicBezTo>
                  <a:pt x="0" y="46782"/>
                  <a:pt x="46785" y="0"/>
                  <a:pt x="104497" y="0"/>
                </a:cubicBezTo>
                <a:lnTo>
                  <a:pt x="3466263" y="0"/>
                </a:lnTo>
                <a:cubicBezTo>
                  <a:pt x="3530376" y="0"/>
                  <a:pt x="3582350" y="51971"/>
                  <a:pt x="3582350" y="1160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1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89;p26">
            <a:extLst>
              <a:ext uri="{FF2B5EF4-FFF2-40B4-BE49-F238E27FC236}">
                <a16:creationId xmlns:a16="http://schemas.microsoft.com/office/drawing/2014/main" id="{43CFFEE0-688E-46F5-9BF7-1BA9CE82624A}"/>
              </a:ext>
            </a:extLst>
          </p:cNvPr>
          <p:cNvSpPr txBox="1"/>
          <p:nvPr/>
        </p:nvSpPr>
        <p:spPr>
          <a:xfrm>
            <a:off x="2912312" y="1804504"/>
            <a:ext cx="2278337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B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Forces du dispositif LSRF</a:t>
            </a:r>
            <a:endParaRPr sz="1600" dirty="0">
              <a:solidFill>
                <a:srgbClr val="00B05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" name="Google Shape;387;p26">
            <a:extLst>
              <a:ext uri="{FF2B5EF4-FFF2-40B4-BE49-F238E27FC236}">
                <a16:creationId xmlns:a16="http://schemas.microsoft.com/office/drawing/2014/main" id="{1EB495B0-CCB9-44F4-998F-724D86C66620}"/>
              </a:ext>
            </a:extLst>
          </p:cNvPr>
          <p:cNvSpPr/>
          <p:nvPr/>
        </p:nvSpPr>
        <p:spPr>
          <a:xfrm>
            <a:off x="6740803" y="1755372"/>
            <a:ext cx="535562" cy="561065"/>
          </a:xfrm>
          <a:custGeom>
            <a:avLst/>
            <a:gdLst/>
            <a:ahLst/>
            <a:cxnLst/>
            <a:rect l="l" t="t" r="r" b="b"/>
            <a:pathLst>
              <a:path w="1338905" h="1402663" extrusionOk="0">
                <a:moveTo>
                  <a:pt x="924483" y="63757"/>
                </a:moveTo>
                <a:lnTo>
                  <a:pt x="765089" y="63757"/>
                </a:lnTo>
                <a:lnTo>
                  <a:pt x="765089" y="191272"/>
                </a:lnTo>
                <a:lnTo>
                  <a:pt x="860725" y="191272"/>
                </a:lnTo>
                <a:cubicBezTo>
                  <a:pt x="878331" y="191272"/>
                  <a:pt x="892604" y="205545"/>
                  <a:pt x="892604" y="223151"/>
                </a:cubicBezTo>
                <a:lnTo>
                  <a:pt x="892604" y="796968"/>
                </a:lnTo>
                <a:lnTo>
                  <a:pt x="1020119" y="796968"/>
                </a:lnTo>
                <a:lnTo>
                  <a:pt x="1020119" y="159394"/>
                </a:lnTo>
                <a:cubicBezTo>
                  <a:pt x="1020119" y="106575"/>
                  <a:pt x="977301" y="63757"/>
                  <a:pt x="924483" y="63757"/>
                </a:cubicBezTo>
                <a:close/>
                <a:moveTo>
                  <a:pt x="127515" y="1243270"/>
                </a:moveTo>
                <a:lnTo>
                  <a:pt x="127515" y="223151"/>
                </a:lnTo>
                <a:cubicBezTo>
                  <a:pt x="127515" y="205545"/>
                  <a:pt x="141787" y="191272"/>
                  <a:pt x="159394" y="191272"/>
                </a:cubicBezTo>
                <a:lnTo>
                  <a:pt x="255030" y="191272"/>
                </a:lnTo>
                <a:lnTo>
                  <a:pt x="255030" y="63757"/>
                </a:lnTo>
                <a:lnTo>
                  <a:pt x="95636" y="63757"/>
                </a:lnTo>
                <a:cubicBezTo>
                  <a:pt x="42818" y="63757"/>
                  <a:pt x="0" y="106575"/>
                  <a:pt x="0" y="159394"/>
                </a:cubicBezTo>
                <a:lnTo>
                  <a:pt x="0" y="1307027"/>
                </a:lnTo>
                <a:cubicBezTo>
                  <a:pt x="0" y="1359845"/>
                  <a:pt x="42818" y="1402663"/>
                  <a:pt x="95636" y="1402663"/>
                </a:cubicBezTo>
                <a:lnTo>
                  <a:pt x="765089" y="1402663"/>
                </a:lnTo>
                <a:lnTo>
                  <a:pt x="765089" y="1275148"/>
                </a:lnTo>
                <a:lnTo>
                  <a:pt x="159394" y="1275148"/>
                </a:lnTo>
                <a:cubicBezTo>
                  <a:pt x="141787" y="1275148"/>
                  <a:pt x="127515" y="1260876"/>
                  <a:pt x="127515" y="1243270"/>
                </a:cubicBezTo>
                <a:close/>
                <a:moveTo>
                  <a:pt x="637574" y="0"/>
                </a:moveTo>
                <a:lnTo>
                  <a:pt x="382545" y="0"/>
                </a:lnTo>
                <a:cubicBezTo>
                  <a:pt x="329726" y="0"/>
                  <a:pt x="286908" y="42818"/>
                  <a:pt x="286908" y="95636"/>
                </a:cubicBezTo>
                <a:lnTo>
                  <a:pt x="286908" y="223151"/>
                </a:lnTo>
                <a:cubicBezTo>
                  <a:pt x="286908" y="275969"/>
                  <a:pt x="329726" y="318787"/>
                  <a:pt x="382545" y="318787"/>
                </a:cubicBezTo>
                <a:lnTo>
                  <a:pt x="637574" y="318787"/>
                </a:lnTo>
                <a:cubicBezTo>
                  <a:pt x="690393" y="318787"/>
                  <a:pt x="733210" y="275969"/>
                  <a:pt x="733210" y="223151"/>
                </a:cubicBezTo>
                <a:lnTo>
                  <a:pt x="733210" y="95636"/>
                </a:lnTo>
                <a:cubicBezTo>
                  <a:pt x="733210" y="42818"/>
                  <a:pt x="690393" y="0"/>
                  <a:pt x="637574" y="0"/>
                </a:cubicBezTo>
                <a:close/>
                <a:moveTo>
                  <a:pt x="573817" y="191272"/>
                </a:moveTo>
                <a:lnTo>
                  <a:pt x="446302" y="191272"/>
                </a:lnTo>
                <a:lnTo>
                  <a:pt x="446302" y="127515"/>
                </a:lnTo>
                <a:lnTo>
                  <a:pt x="573817" y="127515"/>
                </a:lnTo>
                <a:close/>
                <a:moveTo>
                  <a:pt x="765089" y="478181"/>
                </a:moveTo>
                <a:lnTo>
                  <a:pt x="541938" y="478181"/>
                </a:lnTo>
                <a:lnTo>
                  <a:pt x="541938" y="414423"/>
                </a:lnTo>
                <a:lnTo>
                  <a:pt x="765089" y="414423"/>
                </a:lnTo>
                <a:close/>
                <a:moveTo>
                  <a:pt x="765089" y="733210"/>
                </a:moveTo>
                <a:lnTo>
                  <a:pt x="541938" y="733210"/>
                </a:lnTo>
                <a:lnTo>
                  <a:pt x="541938" y="669453"/>
                </a:lnTo>
                <a:lnTo>
                  <a:pt x="765089" y="669453"/>
                </a:lnTo>
                <a:close/>
                <a:moveTo>
                  <a:pt x="765089" y="605695"/>
                </a:moveTo>
                <a:lnTo>
                  <a:pt x="541938" y="605695"/>
                </a:lnTo>
                <a:lnTo>
                  <a:pt x="541938" y="541938"/>
                </a:lnTo>
                <a:lnTo>
                  <a:pt x="765089" y="541938"/>
                </a:lnTo>
                <a:close/>
                <a:moveTo>
                  <a:pt x="765089" y="860725"/>
                </a:moveTo>
                <a:lnTo>
                  <a:pt x="541938" y="860725"/>
                </a:lnTo>
                <a:lnTo>
                  <a:pt x="541938" y="796968"/>
                </a:lnTo>
                <a:lnTo>
                  <a:pt x="765089" y="796968"/>
                </a:lnTo>
                <a:close/>
                <a:moveTo>
                  <a:pt x="701332" y="988240"/>
                </a:moveTo>
                <a:lnTo>
                  <a:pt x="541938" y="988240"/>
                </a:lnTo>
                <a:lnTo>
                  <a:pt x="541938" y="924483"/>
                </a:lnTo>
                <a:lnTo>
                  <a:pt x="701332" y="924483"/>
                </a:lnTo>
                <a:close/>
                <a:moveTo>
                  <a:pt x="701332" y="1115755"/>
                </a:moveTo>
                <a:lnTo>
                  <a:pt x="541938" y="1115755"/>
                </a:lnTo>
                <a:lnTo>
                  <a:pt x="541938" y="1051997"/>
                </a:lnTo>
                <a:lnTo>
                  <a:pt x="701332" y="1051997"/>
                </a:lnTo>
                <a:close/>
                <a:moveTo>
                  <a:pt x="350666" y="605695"/>
                </a:moveTo>
                <a:cubicBezTo>
                  <a:pt x="342192" y="605744"/>
                  <a:pt x="334048" y="602418"/>
                  <a:pt x="328032" y="596451"/>
                </a:cubicBezTo>
                <a:lnTo>
                  <a:pt x="264275" y="532693"/>
                </a:lnTo>
                <a:lnTo>
                  <a:pt x="309542" y="487425"/>
                </a:lnTo>
                <a:lnTo>
                  <a:pt x="347159" y="525361"/>
                </a:lnTo>
                <a:lnTo>
                  <a:pt x="420799" y="427175"/>
                </a:lnTo>
                <a:lnTo>
                  <a:pt x="471805" y="465429"/>
                </a:lnTo>
                <a:lnTo>
                  <a:pt x="376169" y="592944"/>
                </a:lnTo>
                <a:cubicBezTo>
                  <a:pt x="370633" y="600374"/>
                  <a:pt x="362139" y="605029"/>
                  <a:pt x="352897" y="605695"/>
                </a:cubicBezTo>
                <a:close/>
                <a:moveTo>
                  <a:pt x="350666" y="860725"/>
                </a:moveTo>
                <a:cubicBezTo>
                  <a:pt x="342192" y="860774"/>
                  <a:pt x="334048" y="857448"/>
                  <a:pt x="328032" y="851480"/>
                </a:cubicBezTo>
                <a:lnTo>
                  <a:pt x="264275" y="787723"/>
                </a:lnTo>
                <a:lnTo>
                  <a:pt x="309542" y="742455"/>
                </a:lnTo>
                <a:lnTo>
                  <a:pt x="347159" y="780391"/>
                </a:lnTo>
                <a:lnTo>
                  <a:pt x="420799" y="682204"/>
                </a:lnTo>
                <a:lnTo>
                  <a:pt x="471805" y="720459"/>
                </a:lnTo>
                <a:lnTo>
                  <a:pt x="376169" y="847974"/>
                </a:lnTo>
                <a:cubicBezTo>
                  <a:pt x="370633" y="855404"/>
                  <a:pt x="362139" y="860059"/>
                  <a:pt x="352897" y="860725"/>
                </a:cubicBezTo>
                <a:close/>
                <a:moveTo>
                  <a:pt x="350666" y="1115755"/>
                </a:moveTo>
                <a:cubicBezTo>
                  <a:pt x="342192" y="1115804"/>
                  <a:pt x="334048" y="1112477"/>
                  <a:pt x="328032" y="1106510"/>
                </a:cubicBezTo>
                <a:lnTo>
                  <a:pt x="264275" y="1042753"/>
                </a:lnTo>
                <a:lnTo>
                  <a:pt x="309542" y="997485"/>
                </a:lnTo>
                <a:lnTo>
                  <a:pt x="347159" y="1035420"/>
                </a:lnTo>
                <a:lnTo>
                  <a:pt x="420799" y="937234"/>
                </a:lnTo>
                <a:lnTo>
                  <a:pt x="471805" y="975488"/>
                </a:lnTo>
                <a:lnTo>
                  <a:pt x="376169" y="1103003"/>
                </a:lnTo>
                <a:cubicBezTo>
                  <a:pt x="370633" y="1110434"/>
                  <a:pt x="362139" y="1115088"/>
                  <a:pt x="352897" y="1115755"/>
                </a:cubicBezTo>
                <a:close/>
                <a:moveTo>
                  <a:pt x="1051997" y="828846"/>
                </a:moveTo>
                <a:cubicBezTo>
                  <a:pt x="893542" y="828846"/>
                  <a:pt x="765089" y="957300"/>
                  <a:pt x="765089" y="1115755"/>
                </a:cubicBezTo>
                <a:cubicBezTo>
                  <a:pt x="765089" y="1274210"/>
                  <a:pt x="893542" y="1402663"/>
                  <a:pt x="1051997" y="1402663"/>
                </a:cubicBezTo>
                <a:cubicBezTo>
                  <a:pt x="1210453" y="1402663"/>
                  <a:pt x="1338906" y="1274210"/>
                  <a:pt x="1338906" y="1115755"/>
                </a:cubicBezTo>
                <a:cubicBezTo>
                  <a:pt x="1338906" y="957300"/>
                  <a:pt x="1210453" y="828846"/>
                  <a:pt x="1051997" y="828846"/>
                </a:cubicBezTo>
                <a:close/>
                <a:moveTo>
                  <a:pt x="1083876" y="1275148"/>
                </a:moveTo>
                <a:lnTo>
                  <a:pt x="1020119" y="1275148"/>
                </a:lnTo>
                <a:lnTo>
                  <a:pt x="1020119" y="1083876"/>
                </a:lnTo>
                <a:lnTo>
                  <a:pt x="1083876" y="1083876"/>
                </a:lnTo>
                <a:close/>
                <a:moveTo>
                  <a:pt x="1083876" y="1020119"/>
                </a:moveTo>
                <a:lnTo>
                  <a:pt x="1020119" y="1020119"/>
                </a:lnTo>
                <a:lnTo>
                  <a:pt x="1020119" y="956361"/>
                </a:lnTo>
                <a:lnTo>
                  <a:pt x="1083876" y="956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9;p18">
            <a:extLst>
              <a:ext uri="{FF2B5EF4-FFF2-40B4-BE49-F238E27FC236}">
                <a16:creationId xmlns:a16="http://schemas.microsoft.com/office/drawing/2014/main" id="{BBA40CFB-3BF2-4517-9F71-DCA1CF3C7F53}"/>
              </a:ext>
            </a:extLst>
          </p:cNvPr>
          <p:cNvSpPr txBox="1"/>
          <p:nvPr/>
        </p:nvSpPr>
        <p:spPr>
          <a:xfrm>
            <a:off x="1295399" y="2556822"/>
            <a:ext cx="4419601" cy="3529766"/>
          </a:xfrm>
          <a:prstGeom prst="rect">
            <a:avLst/>
          </a:prstGeom>
          <a:noFill/>
          <a:ln w="3175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Base légale robuste: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La LSRF a consolidé les fondements du contrôle légal et professionnalisé la fonction de CAC.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Discipline normative: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Règles de nomination, incompatibilités et Co-CAC clairement définies.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Culture de conformité: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Intégration progressive des normes d’audit et des obligations de transparence.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Profession structurée: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Encadrement et normalisation assurés par l’OECT.</a:t>
            </a:r>
            <a:endParaRPr lang="fr-FR" sz="1600" dirty="0">
              <a:solidFill>
                <a:srgbClr val="071F70"/>
              </a:solidFill>
              <a:latin typeface="+mj-lt"/>
              <a:sym typeface="Montserrat Medium"/>
            </a:endParaRPr>
          </a:p>
        </p:txBody>
      </p:sp>
      <p:sp>
        <p:nvSpPr>
          <p:cNvPr id="43" name="Google Shape;385;p26">
            <a:extLst>
              <a:ext uri="{FF2B5EF4-FFF2-40B4-BE49-F238E27FC236}">
                <a16:creationId xmlns:a16="http://schemas.microsoft.com/office/drawing/2014/main" id="{577E2057-CF3E-40B3-AA78-F4593C6B4EED}"/>
              </a:ext>
            </a:extLst>
          </p:cNvPr>
          <p:cNvSpPr/>
          <p:nvPr/>
        </p:nvSpPr>
        <p:spPr>
          <a:xfrm>
            <a:off x="6553200" y="1560225"/>
            <a:ext cx="4786019" cy="4526363"/>
          </a:xfrm>
          <a:prstGeom prst="roundRect">
            <a:avLst>
              <a:gd name="adj" fmla="val 7513"/>
            </a:avLst>
          </a:prstGeom>
          <a:noFill/>
          <a:ln w="19050"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Montserrat Medium"/>
              <a:sym typeface="Montserrat Medium"/>
            </a:endParaRPr>
          </a:p>
        </p:txBody>
      </p:sp>
      <p:sp>
        <p:nvSpPr>
          <p:cNvPr id="49" name="Google Shape;386;p26">
            <a:extLst>
              <a:ext uri="{FF2B5EF4-FFF2-40B4-BE49-F238E27FC236}">
                <a16:creationId xmlns:a16="http://schemas.microsoft.com/office/drawing/2014/main" id="{4F3C5025-50AE-4E2B-B031-C37487BC587C}"/>
              </a:ext>
            </a:extLst>
          </p:cNvPr>
          <p:cNvSpPr/>
          <p:nvPr/>
        </p:nvSpPr>
        <p:spPr>
          <a:xfrm>
            <a:off x="6546500" y="1514588"/>
            <a:ext cx="4669235" cy="998934"/>
          </a:xfrm>
          <a:custGeom>
            <a:avLst/>
            <a:gdLst/>
            <a:ahLst/>
            <a:cxnLst/>
            <a:rect l="l" t="t" r="r" b="b"/>
            <a:pathLst>
              <a:path w="3582350" h="998934" extrusionOk="0">
                <a:moveTo>
                  <a:pt x="3582350" y="116080"/>
                </a:moveTo>
                <a:lnTo>
                  <a:pt x="3582350" y="193783"/>
                </a:lnTo>
                <a:lnTo>
                  <a:pt x="1667773" y="193783"/>
                </a:lnTo>
                <a:cubicBezTo>
                  <a:pt x="1469638" y="193835"/>
                  <a:pt x="1290574" y="311884"/>
                  <a:pt x="1212451" y="493958"/>
                </a:cubicBezTo>
                <a:lnTo>
                  <a:pt x="1050291" y="803726"/>
                </a:lnTo>
                <a:cubicBezTo>
                  <a:pt x="972013" y="985636"/>
                  <a:pt x="793038" y="998935"/>
                  <a:pt x="594968" y="998935"/>
                </a:cubicBezTo>
                <a:lnTo>
                  <a:pt x="0" y="998935"/>
                </a:lnTo>
                <a:lnTo>
                  <a:pt x="0" y="104491"/>
                </a:lnTo>
                <a:cubicBezTo>
                  <a:pt x="0" y="46782"/>
                  <a:pt x="46785" y="0"/>
                  <a:pt x="104497" y="0"/>
                </a:cubicBezTo>
                <a:lnTo>
                  <a:pt x="3466263" y="0"/>
                </a:lnTo>
                <a:cubicBezTo>
                  <a:pt x="3530376" y="0"/>
                  <a:pt x="3582350" y="51971"/>
                  <a:pt x="3582350" y="1160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endParaRPr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389;p26">
            <a:extLst>
              <a:ext uri="{FF2B5EF4-FFF2-40B4-BE49-F238E27FC236}">
                <a16:creationId xmlns:a16="http://schemas.microsoft.com/office/drawing/2014/main" id="{9E1F458E-C7EB-4508-BF58-077243AB6FCB}"/>
              </a:ext>
            </a:extLst>
          </p:cNvPr>
          <p:cNvSpPr txBox="1"/>
          <p:nvPr/>
        </p:nvSpPr>
        <p:spPr>
          <a:xfrm>
            <a:off x="8322512" y="1802610"/>
            <a:ext cx="2893223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Faiblesses et perspectives d’évolution</a:t>
            </a:r>
            <a:endParaRPr sz="1600" dirty="0">
              <a:solidFill>
                <a:srgbClr val="FFC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289;p18">
            <a:extLst>
              <a:ext uri="{FF2B5EF4-FFF2-40B4-BE49-F238E27FC236}">
                <a16:creationId xmlns:a16="http://schemas.microsoft.com/office/drawing/2014/main" id="{096E37C5-E534-4DCC-A0EF-AA97AACD91D2}"/>
              </a:ext>
            </a:extLst>
          </p:cNvPr>
          <p:cNvSpPr txBox="1"/>
          <p:nvPr/>
        </p:nvSpPr>
        <p:spPr>
          <a:xfrm>
            <a:off x="6740803" y="2554928"/>
            <a:ext cx="4308092" cy="3541072"/>
          </a:xfrm>
          <a:prstGeom prst="rect">
            <a:avLst/>
          </a:prstGeom>
          <a:noFill/>
          <a:ln w="3175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Absence d’autorité publique de supervision: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(équivalent du PCAOB ou de la H2A française).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b="1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Rotation des cabinets non harmonisée avec le régime européen: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10 → 20/24 ans.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b="1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Dépendance économique non encadrée: 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Absence de plafonds d’honoraires pour les entités d’intérêt public (EIP) et de suivi des services non-audit.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endParaRPr lang="fr-FR" sz="1000" b="1" dirty="0">
              <a:solidFill>
                <a:srgbClr val="071F7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70"/>
              </a:buClr>
              <a:buSzPts val="1200"/>
              <a:buFont typeface="Montserrat Medium"/>
              <a:buChar char="●"/>
            </a:pPr>
            <a:r>
              <a:rPr lang="fr-FR" sz="1600" b="1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Manque de coordination institutionnelle entre les régulateurs</a:t>
            </a:r>
            <a:r>
              <a:rPr lang="fr-FR" sz="1600" dirty="0">
                <a:solidFill>
                  <a:srgbClr val="071F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: (OECT, BCT, CMF, CGA et ACM).</a:t>
            </a:r>
            <a:endParaRPr lang="fr-FR" sz="1600" dirty="0">
              <a:solidFill>
                <a:srgbClr val="071F70"/>
              </a:solidFill>
              <a:latin typeface="+mj-lt"/>
              <a:sym typeface="Montserrat Medium"/>
            </a:endParaRPr>
          </a:p>
        </p:txBody>
      </p:sp>
      <p:sp>
        <p:nvSpPr>
          <p:cNvPr id="77" name="object 7">
            <a:extLst>
              <a:ext uri="{FF2B5EF4-FFF2-40B4-BE49-F238E27FC236}">
                <a16:creationId xmlns:a16="http://schemas.microsoft.com/office/drawing/2014/main" id="{6326244E-3AB7-4627-9432-5B54374CD23C}"/>
              </a:ext>
            </a:extLst>
          </p:cNvPr>
          <p:cNvSpPr txBox="1"/>
          <p:nvPr/>
        </p:nvSpPr>
        <p:spPr>
          <a:xfrm>
            <a:off x="1645283" y="1783252"/>
            <a:ext cx="152400" cy="54287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+mj-lt"/>
            </a:endParaRP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B19DF368-9216-4CD5-965E-598691B3D307}"/>
              </a:ext>
            </a:extLst>
          </p:cNvPr>
          <p:cNvSpPr txBox="1"/>
          <p:nvPr/>
        </p:nvSpPr>
        <p:spPr>
          <a:xfrm rot="5400000">
            <a:off x="1645283" y="1802725"/>
            <a:ext cx="152400" cy="54287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+mj-lt"/>
            </a:endParaRPr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F411A137-EE93-44EE-A6B5-BBB0F40A0540}"/>
              </a:ext>
            </a:extLst>
          </p:cNvPr>
          <p:cNvSpPr txBox="1"/>
          <p:nvPr/>
        </p:nvSpPr>
        <p:spPr>
          <a:xfrm rot="5400000">
            <a:off x="7061748" y="1716731"/>
            <a:ext cx="152400" cy="54287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2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6" grpId="0" animBg="1"/>
      <p:bldP spid="38" grpId="0"/>
      <p:bldP spid="43" grpId="0" animBg="1"/>
      <p:bldP spid="49" grpId="0" animBg="1"/>
      <p:bldP spid="50" grpId="0"/>
      <p:bldP spid="66" grpId="0"/>
      <p:bldP spid="77" grpId="0" animBg="1"/>
      <p:bldP spid="78" grpId="0" animBg="1"/>
      <p:bldP spid="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5" y="1234177"/>
            <a:ext cx="81326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Vers un système de supervision publique conforme aux standards du SMO 1 (IFAC)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28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96297758-08C5-4F4A-BFDC-4077B83E9AC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76754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Les limites du contrôle qualité actuel et la réforme attendue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A98FAF2-D1B3-44AB-B5B7-1CB0217D6FC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4. Après 20 ans de LSRF : quelles réformes ?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591747-EFE9-44DE-87B1-F14BE32D13D8}"/>
              </a:ext>
            </a:extLst>
          </p:cNvPr>
          <p:cNvSpPr/>
          <p:nvPr/>
        </p:nvSpPr>
        <p:spPr>
          <a:xfrm>
            <a:off x="1749430" y="1755316"/>
            <a:ext cx="6480170" cy="2104958"/>
          </a:xfrm>
          <a:prstGeom prst="roundRect">
            <a:avLst>
              <a:gd name="adj" fmla="val 8337"/>
            </a:avLst>
          </a:prstGeom>
          <a:noFill/>
          <a:ln w="19050">
            <a:solidFill>
              <a:srgbClr val="4949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Google Shape;389;p26">
            <a:extLst>
              <a:ext uri="{FF2B5EF4-FFF2-40B4-BE49-F238E27FC236}">
                <a16:creationId xmlns:a16="http://schemas.microsoft.com/office/drawing/2014/main" id="{A1A7D71E-20BC-4245-8D14-6FC1DC602DBA}"/>
              </a:ext>
            </a:extLst>
          </p:cNvPr>
          <p:cNvSpPr txBox="1"/>
          <p:nvPr/>
        </p:nvSpPr>
        <p:spPr>
          <a:xfrm>
            <a:off x="1905000" y="1734311"/>
            <a:ext cx="4572000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949E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 constat: Un dispositif perfectible</a:t>
            </a:r>
            <a:endParaRPr sz="1600" dirty="0">
              <a:solidFill>
                <a:srgbClr val="4949E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140;p18">
            <a:extLst>
              <a:ext uri="{FF2B5EF4-FFF2-40B4-BE49-F238E27FC236}">
                <a16:creationId xmlns:a16="http://schemas.microsoft.com/office/drawing/2014/main" id="{6E5DEA7B-0C9C-42FC-A1FA-173E6251743C}"/>
              </a:ext>
            </a:extLst>
          </p:cNvPr>
          <p:cNvSpPr txBox="1"/>
          <p:nvPr/>
        </p:nvSpPr>
        <p:spPr>
          <a:xfrm>
            <a:off x="1905001" y="2066373"/>
            <a:ext cx="6172200" cy="17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600" b="1" dirty="0">
              <a:solidFill>
                <a:srgbClr val="0070C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B31E3A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Commission de contrôle 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instituée auprès de l’OECT, dotée d’une autonomie fonctionnelle,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70C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Absence de supervision publique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: confusion entre autorégulation et contrôle externe.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Mécanisme de contrôle qualité à réactiver 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pour garantir la conformité durable aux standards internationaux (SMO 1 et ISQM 1).</a:t>
            </a:r>
          </a:p>
        </p:txBody>
      </p:sp>
      <p:sp>
        <p:nvSpPr>
          <p:cNvPr id="14" name="Google Shape;579;p27">
            <a:extLst>
              <a:ext uri="{FF2B5EF4-FFF2-40B4-BE49-F238E27FC236}">
                <a16:creationId xmlns:a16="http://schemas.microsoft.com/office/drawing/2014/main" id="{57E4C5AF-86E5-425C-A27B-D1D4DADD0110}"/>
              </a:ext>
            </a:extLst>
          </p:cNvPr>
          <p:cNvSpPr/>
          <p:nvPr/>
        </p:nvSpPr>
        <p:spPr>
          <a:xfrm>
            <a:off x="631911" y="1595552"/>
            <a:ext cx="725400" cy="802225"/>
          </a:xfrm>
          <a:custGeom>
            <a:avLst/>
            <a:gdLst/>
            <a:ahLst/>
            <a:cxnLst/>
            <a:rect l="l" t="t" r="r" b="b"/>
            <a:pathLst>
              <a:path w="29016" h="32089" extrusionOk="0">
                <a:moveTo>
                  <a:pt x="14508" y="1"/>
                </a:moveTo>
                <a:cubicBezTo>
                  <a:pt x="13708" y="1"/>
                  <a:pt x="12907" y="209"/>
                  <a:pt x="12192" y="626"/>
                </a:cubicBezTo>
                <a:lnTo>
                  <a:pt x="2310" y="6329"/>
                </a:lnTo>
                <a:cubicBezTo>
                  <a:pt x="882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2" y="24938"/>
                  <a:pt x="2310" y="25760"/>
                </a:cubicBezTo>
                <a:lnTo>
                  <a:pt x="12192" y="31463"/>
                </a:lnTo>
                <a:cubicBezTo>
                  <a:pt x="12907" y="31880"/>
                  <a:pt x="13708" y="32088"/>
                  <a:pt x="14508" y="32088"/>
                </a:cubicBezTo>
                <a:cubicBezTo>
                  <a:pt x="15309" y="32088"/>
                  <a:pt x="16110" y="31880"/>
                  <a:pt x="16824" y="31463"/>
                </a:cubicBezTo>
                <a:lnTo>
                  <a:pt x="26706" y="25760"/>
                </a:lnTo>
                <a:cubicBezTo>
                  <a:pt x="28135" y="24938"/>
                  <a:pt x="29016" y="23403"/>
                  <a:pt x="29016" y="21748"/>
                </a:cubicBezTo>
                <a:lnTo>
                  <a:pt x="29016" y="10341"/>
                </a:lnTo>
                <a:cubicBezTo>
                  <a:pt x="29016" y="8686"/>
                  <a:pt x="28135" y="7151"/>
                  <a:pt x="26706" y="6329"/>
                </a:cubicBezTo>
                <a:lnTo>
                  <a:pt x="16824" y="626"/>
                </a:lnTo>
                <a:cubicBezTo>
                  <a:pt x="16110" y="209"/>
                  <a:pt x="15309" y="1"/>
                  <a:pt x="14508" y="1"/>
                </a:cubicBezTo>
                <a:close/>
              </a:path>
            </a:pathLst>
          </a:custGeom>
          <a:solidFill>
            <a:srgbClr val="4949E7"/>
          </a:solidFill>
          <a:ln w="37200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580;p27">
            <a:extLst>
              <a:ext uri="{FF2B5EF4-FFF2-40B4-BE49-F238E27FC236}">
                <a16:creationId xmlns:a16="http://schemas.microsoft.com/office/drawing/2014/main" id="{D240561F-3D2D-4217-B2DE-DD26C8AEB906}"/>
              </a:ext>
            </a:extLst>
          </p:cNvPr>
          <p:cNvGrpSpPr/>
          <p:nvPr/>
        </p:nvGrpSpPr>
        <p:grpSpPr>
          <a:xfrm>
            <a:off x="832973" y="1827046"/>
            <a:ext cx="340573" cy="339271"/>
            <a:chOff x="2085450" y="842250"/>
            <a:chExt cx="483700" cy="481850"/>
          </a:xfrm>
        </p:grpSpPr>
        <p:sp>
          <p:nvSpPr>
            <p:cNvPr id="16" name="Google Shape;581;p27">
              <a:extLst>
                <a:ext uri="{FF2B5EF4-FFF2-40B4-BE49-F238E27FC236}">
                  <a16:creationId xmlns:a16="http://schemas.microsoft.com/office/drawing/2014/main" id="{CC350EF4-5032-4409-AF15-CF7C049B2804}"/>
                </a:ext>
              </a:extLst>
            </p:cNvPr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82;p27">
              <a:extLst>
                <a:ext uri="{FF2B5EF4-FFF2-40B4-BE49-F238E27FC236}">
                  <a16:creationId xmlns:a16="http://schemas.microsoft.com/office/drawing/2014/main" id="{96C1730F-9309-4257-A11F-CEAA7BADD250}"/>
                </a:ext>
              </a:extLst>
            </p:cNvPr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83;p27">
              <a:extLst>
                <a:ext uri="{FF2B5EF4-FFF2-40B4-BE49-F238E27FC236}">
                  <a16:creationId xmlns:a16="http://schemas.microsoft.com/office/drawing/2014/main" id="{91FFE689-3297-45CF-9C10-F0A6378019BC}"/>
                </a:ext>
              </a:extLst>
            </p:cNvPr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" name="Google Shape;586;p27">
            <a:extLst>
              <a:ext uri="{FF2B5EF4-FFF2-40B4-BE49-F238E27FC236}">
                <a16:creationId xmlns:a16="http://schemas.microsoft.com/office/drawing/2014/main" id="{0BDB80FC-D16B-4A02-B773-B16F4E387D22}"/>
              </a:ext>
            </a:extLst>
          </p:cNvPr>
          <p:cNvSpPr/>
          <p:nvPr/>
        </p:nvSpPr>
        <p:spPr>
          <a:xfrm>
            <a:off x="1655939" y="1928582"/>
            <a:ext cx="152400" cy="152400"/>
          </a:xfrm>
          <a:prstGeom prst="ellipse">
            <a:avLst/>
          </a:prstGeom>
          <a:solidFill>
            <a:srgbClr val="4949E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63;p26">
            <a:extLst>
              <a:ext uri="{FF2B5EF4-FFF2-40B4-BE49-F238E27FC236}">
                <a16:creationId xmlns:a16="http://schemas.microsoft.com/office/drawing/2014/main" id="{B3CA6686-3826-448F-A72F-C2190E7920DA}"/>
              </a:ext>
            </a:extLst>
          </p:cNvPr>
          <p:cNvSpPr/>
          <p:nvPr/>
        </p:nvSpPr>
        <p:spPr>
          <a:xfrm rot="16200000">
            <a:off x="630395" y="1450040"/>
            <a:ext cx="945820" cy="1093741"/>
          </a:xfrm>
          <a:custGeom>
            <a:avLst/>
            <a:gdLst/>
            <a:ahLst/>
            <a:cxnLst/>
            <a:rect l="l" t="t" r="r" b="b"/>
            <a:pathLst>
              <a:path w="57675" h="70236" extrusionOk="0">
                <a:moveTo>
                  <a:pt x="28838" y="0"/>
                </a:moveTo>
                <a:cubicBezTo>
                  <a:pt x="12931" y="0"/>
                  <a:pt x="1" y="12942"/>
                  <a:pt x="1" y="28837"/>
                </a:cubicBezTo>
                <a:cubicBezTo>
                  <a:pt x="1" y="29480"/>
                  <a:pt x="525" y="30004"/>
                  <a:pt x="1168" y="30004"/>
                </a:cubicBezTo>
                <a:cubicBezTo>
                  <a:pt x="1799" y="30004"/>
                  <a:pt x="2323" y="29480"/>
                  <a:pt x="2323" y="28837"/>
                </a:cubicBezTo>
                <a:cubicBezTo>
                  <a:pt x="2323" y="14216"/>
                  <a:pt x="14217" y="2322"/>
                  <a:pt x="28838" y="2322"/>
                </a:cubicBezTo>
                <a:cubicBezTo>
                  <a:pt x="43459" y="2322"/>
                  <a:pt x="55353" y="14216"/>
                  <a:pt x="55353" y="28837"/>
                </a:cubicBezTo>
                <a:cubicBezTo>
                  <a:pt x="55353" y="43458"/>
                  <a:pt x="43459" y="55352"/>
                  <a:pt x="28838" y="55352"/>
                </a:cubicBezTo>
                <a:cubicBezTo>
                  <a:pt x="28195" y="55352"/>
                  <a:pt x="27671" y="55864"/>
                  <a:pt x="27671" y="56507"/>
                </a:cubicBezTo>
                <a:lnTo>
                  <a:pt x="27671" y="66235"/>
                </a:lnTo>
                <a:lnTo>
                  <a:pt x="23039" y="61603"/>
                </a:lnTo>
                <a:cubicBezTo>
                  <a:pt x="22813" y="61371"/>
                  <a:pt x="22516" y="61255"/>
                  <a:pt x="22218" y="61255"/>
                </a:cubicBezTo>
                <a:cubicBezTo>
                  <a:pt x="21920" y="61255"/>
                  <a:pt x="21623" y="61371"/>
                  <a:pt x="21396" y="61603"/>
                </a:cubicBezTo>
                <a:cubicBezTo>
                  <a:pt x="20944" y="62056"/>
                  <a:pt x="20944" y="62782"/>
                  <a:pt x="21396" y="63234"/>
                </a:cubicBezTo>
                <a:lnTo>
                  <a:pt x="28052" y="69902"/>
                </a:lnTo>
                <a:cubicBezTo>
                  <a:pt x="28266" y="70116"/>
                  <a:pt x="28564" y="70235"/>
                  <a:pt x="28874" y="70235"/>
                </a:cubicBezTo>
                <a:cubicBezTo>
                  <a:pt x="29183" y="70235"/>
                  <a:pt x="29481" y="70116"/>
                  <a:pt x="29695" y="69902"/>
                </a:cubicBezTo>
                <a:lnTo>
                  <a:pt x="36351" y="63234"/>
                </a:lnTo>
                <a:cubicBezTo>
                  <a:pt x="36803" y="62782"/>
                  <a:pt x="36803" y="62056"/>
                  <a:pt x="36351" y="61603"/>
                </a:cubicBezTo>
                <a:cubicBezTo>
                  <a:pt x="36124" y="61371"/>
                  <a:pt x="35827" y="61255"/>
                  <a:pt x="35529" y="61255"/>
                </a:cubicBezTo>
                <a:cubicBezTo>
                  <a:pt x="35231" y="61255"/>
                  <a:pt x="34934" y="61371"/>
                  <a:pt x="34708" y="61603"/>
                </a:cubicBezTo>
                <a:lnTo>
                  <a:pt x="29993" y="66318"/>
                </a:lnTo>
                <a:lnTo>
                  <a:pt x="29993" y="57650"/>
                </a:lnTo>
                <a:cubicBezTo>
                  <a:pt x="45364" y="57031"/>
                  <a:pt x="57675" y="44351"/>
                  <a:pt x="57675" y="28837"/>
                </a:cubicBezTo>
                <a:cubicBezTo>
                  <a:pt x="57675" y="12942"/>
                  <a:pt x="44733" y="0"/>
                  <a:pt x="28838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89846E62-774D-47D4-B29F-9313C47D18AE}"/>
              </a:ext>
            </a:extLst>
          </p:cNvPr>
          <p:cNvSpPr txBox="1"/>
          <p:nvPr/>
        </p:nvSpPr>
        <p:spPr>
          <a:xfrm>
            <a:off x="1981200" y="4469598"/>
            <a:ext cx="4685665" cy="400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AAACAF"/>
            </a:solidFill>
          </a:ln>
        </p:spPr>
        <p:txBody>
          <a:bodyPr vert="horz" wrap="square" lIns="0" tIns="90170" rIns="0" bIns="0" rtlCol="0" anchor="ctr">
            <a:noAutofit/>
          </a:bodyPr>
          <a:lstStyle/>
          <a:p>
            <a:pPr marL="180000" marR="164465">
              <a:lnSpc>
                <a:spcPct val="100000"/>
              </a:lnSpc>
              <a:spcBef>
                <a:spcPts val="710"/>
              </a:spcBef>
            </a:pPr>
            <a:r>
              <a:rPr lang="fr-FR" sz="1500" b="1" spc="-40" dirty="0">
                <a:solidFill>
                  <a:srgbClr val="262D6B"/>
                </a:solidFill>
                <a:latin typeface="+mj-lt"/>
                <a:cs typeface="Arial"/>
              </a:rPr>
              <a:t>CSPC – Conseil de Supervision de la Profession Comptable</a:t>
            </a:r>
            <a:endParaRPr lang="fr-FR" sz="1500" spc="-40" dirty="0">
              <a:latin typeface="+mj-lt"/>
              <a:cs typeface="Arial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C66E94-76B6-4FDB-AC6C-8027D4FD0397}"/>
              </a:ext>
            </a:extLst>
          </p:cNvPr>
          <p:cNvSpPr txBox="1"/>
          <p:nvPr/>
        </p:nvSpPr>
        <p:spPr>
          <a:xfrm>
            <a:off x="1981200" y="4869695"/>
            <a:ext cx="4685665" cy="1319212"/>
          </a:xfrm>
          <a:prstGeom prst="rect">
            <a:avLst/>
          </a:prstGeom>
          <a:ln w="12700">
            <a:solidFill>
              <a:srgbClr val="AAACAF"/>
            </a:solidFill>
            <a:prstDash val="solid"/>
          </a:ln>
        </p:spPr>
        <p:txBody>
          <a:bodyPr wrap="square">
            <a:noAutofit/>
          </a:bodyPr>
          <a:lstStyle>
            <a:defPPr>
              <a:defRPr lang="fr-FR"/>
            </a:defPPr>
            <a:lvl1pPr lvl="0" algn="ctr">
              <a:defRPr sz="1200">
                <a:solidFill>
                  <a:srgbClr val="C00037"/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</a:rPr>
              <a:t>Transformer la Commission actuelle en organe public indépendant avec présence des régulateurs.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</a:rPr>
              <a:t>Assurer la supervision des systèmes de contrôle qualité de l’OECT et autres instances.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</a:rPr>
              <a:t>Vérifier la conformité avec les SMO 1 et ISQM 1.</a:t>
            </a:r>
            <a:endParaRPr lang="fr-FR" sz="1600" dirty="0">
              <a:latin typeface="+mj-lt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96407C80-8D97-4303-B416-7E55F33A74D9}"/>
              </a:ext>
            </a:extLst>
          </p:cNvPr>
          <p:cNvSpPr txBox="1"/>
          <p:nvPr/>
        </p:nvSpPr>
        <p:spPr>
          <a:xfrm>
            <a:off x="6858001" y="4469597"/>
            <a:ext cx="4685665" cy="400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AAACAF"/>
            </a:solidFill>
          </a:ln>
        </p:spPr>
        <p:txBody>
          <a:bodyPr vert="horz" wrap="square" lIns="0" tIns="90170" rIns="0" bIns="0" rtlCol="0" anchor="ctr">
            <a:noAutofit/>
          </a:bodyPr>
          <a:lstStyle>
            <a:defPPr>
              <a:defRPr kern="0"/>
            </a:defPPr>
            <a:lvl1pPr marL="180000" marR="164465">
              <a:lnSpc>
                <a:spcPct val="100000"/>
              </a:lnSpc>
              <a:spcBef>
                <a:spcPts val="710"/>
              </a:spcBef>
              <a:defRPr sz="1500" b="1" spc="-5">
                <a:solidFill>
                  <a:srgbClr val="262D6B"/>
                </a:solidFill>
                <a:latin typeface="+mj-lt"/>
                <a:cs typeface="Arial"/>
              </a:defRPr>
            </a:lvl1pPr>
          </a:lstStyle>
          <a:p>
            <a:r>
              <a:rPr lang="fr-FR" dirty="0"/>
              <a:t>CIAQ – Commission Interne d’Assurance Qualité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3AF1F5D-A2CB-47B2-B0ED-72BF4AA4C430}"/>
              </a:ext>
            </a:extLst>
          </p:cNvPr>
          <p:cNvSpPr txBox="1"/>
          <p:nvPr/>
        </p:nvSpPr>
        <p:spPr>
          <a:xfrm>
            <a:off x="6858000" y="4869693"/>
            <a:ext cx="4685665" cy="1319212"/>
          </a:xfrm>
          <a:prstGeom prst="rect">
            <a:avLst/>
          </a:prstGeom>
          <a:ln w="12700">
            <a:solidFill>
              <a:srgbClr val="AAACAF"/>
            </a:solidFill>
            <a:prstDash val="solid"/>
          </a:ln>
        </p:spPr>
        <p:txBody>
          <a:bodyPr wrap="square">
            <a:noAutofit/>
          </a:bodyPr>
          <a:lstStyle>
            <a:defPPr>
              <a:defRPr lang="fr-FR"/>
            </a:defPPr>
            <a:lvl1pPr lvl="0" algn="ctr">
              <a:defRPr sz="1200">
                <a:solidFill>
                  <a:srgbClr val="C00037"/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5E6062"/>
                </a:solidFill>
                <a:latin typeface="+mj-lt"/>
              </a:rPr>
              <a:t>Structure interne à l’OECT</a:t>
            </a:r>
            <a:r>
              <a:rPr lang="fr-FR" sz="1600" dirty="0">
                <a:solidFill>
                  <a:srgbClr val="5E6062"/>
                </a:solidFill>
                <a:latin typeface="+mj-lt"/>
              </a:rPr>
              <a:t>, chargée de mener les revues de qualité et d’assurer le suivi des cabinets.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5E6062"/>
                </a:solidFill>
                <a:latin typeface="+mj-lt"/>
              </a:rPr>
              <a:t>Application d’une </a:t>
            </a:r>
            <a:r>
              <a:rPr lang="fr-FR" sz="1600" b="1" dirty="0">
                <a:solidFill>
                  <a:srgbClr val="5E6062"/>
                </a:solidFill>
                <a:latin typeface="+mj-lt"/>
              </a:rPr>
              <a:t>approche mixte</a:t>
            </a:r>
            <a:r>
              <a:rPr lang="fr-FR" sz="1600" dirty="0">
                <a:solidFill>
                  <a:srgbClr val="5E6062"/>
                </a:solidFill>
                <a:latin typeface="+mj-lt"/>
              </a:rPr>
              <a:t>: Risk- and Cycle-</a:t>
            </a:r>
            <a:r>
              <a:rPr lang="fr-FR" sz="1600" dirty="0" err="1">
                <a:solidFill>
                  <a:srgbClr val="5E6062"/>
                </a:solidFill>
                <a:latin typeface="+mj-lt"/>
              </a:rPr>
              <a:t>based</a:t>
            </a:r>
            <a:r>
              <a:rPr lang="fr-FR" sz="1600" dirty="0">
                <a:solidFill>
                  <a:srgbClr val="5E6062"/>
                </a:solidFill>
                <a:latin typeface="+mj-lt"/>
              </a:rPr>
              <a:t>, avec un cycle de 2 à 6 ans.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BE606BDD-3C54-44A6-A784-5906057EB7B4}"/>
              </a:ext>
            </a:extLst>
          </p:cNvPr>
          <p:cNvSpPr/>
          <p:nvPr/>
        </p:nvSpPr>
        <p:spPr>
          <a:xfrm>
            <a:off x="1749429" y="4069081"/>
            <a:ext cx="9985371" cy="2278923"/>
          </a:xfrm>
          <a:prstGeom prst="roundRect">
            <a:avLst>
              <a:gd name="adj" fmla="val 8337"/>
            </a:avLst>
          </a:prstGeom>
          <a:noFill/>
          <a:ln>
            <a:solidFill>
              <a:srgbClr val="3FA1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Google Shape;389;p26">
            <a:extLst>
              <a:ext uri="{FF2B5EF4-FFF2-40B4-BE49-F238E27FC236}">
                <a16:creationId xmlns:a16="http://schemas.microsoft.com/office/drawing/2014/main" id="{048E1883-76A8-41C2-8937-1887D60EC1C4}"/>
              </a:ext>
            </a:extLst>
          </p:cNvPr>
          <p:cNvSpPr txBox="1"/>
          <p:nvPr/>
        </p:nvSpPr>
        <p:spPr>
          <a:xfrm>
            <a:off x="1905000" y="4048077"/>
            <a:ext cx="6119158" cy="40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3FA19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Réforme proposée depuis 2007-2008:</a:t>
            </a:r>
            <a:endParaRPr sz="1600" dirty="0">
              <a:solidFill>
                <a:srgbClr val="3FA19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608;p27">
            <a:extLst>
              <a:ext uri="{FF2B5EF4-FFF2-40B4-BE49-F238E27FC236}">
                <a16:creationId xmlns:a16="http://schemas.microsoft.com/office/drawing/2014/main" id="{F2E3BEAB-CAD9-448D-B3EF-E0E570C79474}"/>
              </a:ext>
            </a:extLst>
          </p:cNvPr>
          <p:cNvSpPr/>
          <p:nvPr/>
        </p:nvSpPr>
        <p:spPr>
          <a:xfrm>
            <a:off x="681201" y="3831935"/>
            <a:ext cx="725725" cy="802225"/>
          </a:xfrm>
          <a:custGeom>
            <a:avLst/>
            <a:gdLst/>
            <a:ahLst/>
            <a:cxnLst/>
            <a:rect l="l" t="t" r="r" b="b"/>
            <a:pathLst>
              <a:path w="29029" h="32089" extrusionOk="0">
                <a:moveTo>
                  <a:pt x="14515" y="1"/>
                </a:moveTo>
                <a:cubicBezTo>
                  <a:pt x="13714" y="1"/>
                  <a:pt x="12913" y="209"/>
                  <a:pt x="12193" y="626"/>
                </a:cubicBezTo>
                <a:lnTo>
                  <a:pt x="2323" y="6329"/>
                </a:lnTo>
                <a:cubicBezTo>
                  <a:pt x="882" y="7151"/>
                  <a:pt x="1" y="8686"/>
                  <a:pt x="1" y="10341"/>
                </a:cubicBezTo>
                <a:lnTo>
                  <a:pt x="1" y="21748"/>
                </a:lnTo>
                <a:cubicBezTo>
                  <a:pt x="1" y="23403"/>
                  <a:pt x="882" y="24938"/>
                  <a:pt x="2323" y="25760"/>
                </a:cubicBezTo>
                <a:lnTo>
                  <a:pt x="12193" y="31463"/>
                </a:lnTo>
                <a:cubicBezTo>
                  <a:pt x="12913" y="31880"/>
                  <a:pt x="13714" y="32088"/>
                  <a:pt x="14515" y="32088"/>
                </a:cubicBezTo>
                <a:cubicBezTo>
                  <a:pt x="15315" y="32088"/>
                  <a:pt x="16116" y="31880"/>
                  <a:pt x="16836" y="31463"/>
                </a:cubicBezTo>
                <a:lnTo>
                  <a:pt x="26707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7" y="6329"/>
                </a:cubicBezTo>
                <a:lnTo>
                  <a:pt x="16836" y="626"/>
                </a:lnTo>
                <a:cubicBezTo>
                  <a:pt x="16116" y="209"/>
                  <a:pt x="15315" y="1"/>
                  <a:pt x="14515" y="1"/>
                </a:cubicBezTo>
                <a:close/>
              </a:path>
            </a:pathLst>
          </a:custGeom>
          <a:solidFill>
            <a:srgbClr val="3FA19A"/>
          </a:solidFill>
          <a:ln w="37200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09;p27">
            <a:extLst>
              <a:ext uri="{FF2B5EF4-FFF2-40B4-BE49-F238E27FC236}">
                <a16:creationId xmlns:a16="http://schemas.microsoft.com/office/drawing/2014/main" id="{B379E136-3ED5-467A-AC38-90CF71B8956B}"/>
              </a:ext>
            </a:extLst>
          </p:cNvPr>
          <p:cNvGrpSpPr/>
          <p:nvPr/>
        </p:nvGrpSpPr>
        <p:grpSpPr>
          <a:xfrm>
            <a:off x="874278" y="4063424"/>
            <a:ext cx="343442" cy="339288"/>
            <a:chOff x="3858100" y="1435075"/>
            <a:chExt cx="487775" cy="481875"/>
          </a:xfrm>
        </p:grpSpPr>
        <p:sp>
          <p:nvSpPr>
            <p:cNvPr id="58" name="Google Shape;610;p27">
              <a:extLst>
                <a:ext uri="{FF2B5EF4-FFF2-40B4-BE49-F238E27FC236}">
                  <a16:creationId xmlns:a16="http://schemas.microsoft.com/office/drawing/2014/main" id="{F8AD244F-9434-4319-B6FA-D9AF35157A51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611;p27">
              <a:extLst>
                <a:ext uri="{FF2B5EF4-FFF2-40B4-BE49-F238E27FC236}">
                  <a16:creationId xmlns:a16="http://schemas.microsoft.com/office/drawing/2014/main" id="{F1F55D54-18C5-43D5-8698-B8D219B5C082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612;p27">
              <a:extLst>
                <a:ext uri="{FF2B5EF4-FFF2-40B4-BE49-F238E27FC236}">
                  <a16:creationId xmlns:a16="http://schemas.microsoft.com/office/drawing/2014/main" id="{2F891F37-C89F-419A-B279-9086D4706949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613;p27">
              <a:extLst>
                <a:ext uri="{FF2B5EF4-FFF2-40B4-BE49-F238E27FC236}">
                  <a16:creationId xmlns:a16="http://schemas.microsoft.com/office/drawing/2014/main" id="{CEE44490-7224-465C-8339-F5B8AEDD5F69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614;p27">
              <a:extLst>
                <a:ext uri="{FF2B5EF4-FFF2-40B4-BE49-F238E27FC236}">
                  <a16:creationId xmlns:a16="http://schemas.microsoft.com/office/drawing/2014/main" id="{FA255363-C2EB-4898-8ECD-ADD07982A3B1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" name="Google Shape;586;p27">
            <a:extLst>
              <a:ext uri="{FF2B5EF4-FFF2-40B4-BE49-F238E27FC236}">
                <a16:creationId xmlns:a16="http://schemas.microsoft.com/office/drawing/2014/main" id="{E36D79D1-5480-4642-8355-634838FF9A7E}"/>
              </a:ext>
            </a:extLst>
          </p:cNvPr>
          <p:cNvSpPr/>
          <p:nvPr/>
        </p:nvSpPr>
        <p:spPr>
          <a:xfrm>
            <a:off x="1673230" y="4138382"/>
            <a:ext cx="152400" cy="152400"/>
          </a:xfrm>
          <a:prstGeom prst="ellipse">
            <a:avLst/>
          </a:prstGeom>
          <a:solidFill>
            <a:srgbClr val="3FA19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563;p26">
            <a:extLst>
              <a:ext uri="{FF2B5EF4-FFF2-40B4-BE49-F238E27FC236}">
                <a16:creationId xmlns:a16="http://schemas.microsoft.com/office/drawing/2014/main" id="{9B8636BA-CAE0-4572-A319-BFE50D1FA241}"/>
              </a:ext>
            </a:extLst>
          </p:cNvPr>
          <p:cNvSpPr/>
          <p:nvPr/>
        </p:nvSpPr>
        <p:spPr>
          <a:xfrm rot="16200000">
            <a:off x="647686" y="3659840"/>
            <a:ext cx="945820" cy="1093741"/>
          </a:xfrm>
          <a:custGeom>
            <a:avLst/>
            <a:gdLst/>
            <a:ahLst/>
            <a:cxnLst/>
            <a:rect l="l" t="t" r="r" b="b"/>
            <a:pathLst>
              <a:path w="57675" h="70236" extrusionOk="0">
                <a:moveTo>
                  <a:pt x="28838" y="0"/>
                </a:moveTo>
                <a:cubicBezTo>
                  <a:pt x="12931" y="0"/>
                  <a:pt x="1" y="12942"/>
                  <a:pt x="1" y="28837"/>
                </a:cubicBezTo>
                <a:cubicBezTo>
                  <a:pt x="1" y="29480"/>
                  <a:pt x="525" y="30004"/>
                  <a:pt x="1168" y="30004"/>
                </a:cubicBezTo>
                <a:cubicBezTo>
                  <a:pt x="1799" y="30004"/>
                  <a:pt x="2323" y="29480"/>
                  <a:pt x="2323" y="28837"/>
                </a:cubicBezTo>
                <a:cubicBezTo>
                  <a:pt x="2323" y="14216"/>
                  <a:pt x="14217" y="2322"/>
                  <a:pt x="28838" y="2322"/>
                </a:cubicBezTo>
                <a:cubicBezTo>
                  <a:pt x="43459" y="2322"/>
                  <a:pt x="55353" y="14216"/>
                  <a:pt x="55353" y="28837"/>
                </a:cubicBezTo>
                <a:cubicBezTo>
                  <a:pt x="55353" y="43458"/>
                  <a:pt x="43459" y="55352"/>
                  <a:pt x="28838" y="55352"/>
                </a:cubicBezTo>
                <a:cubicBezTo>
                  <a:pt x="28195" y="55352"/>
                  <a:pt x="27671" y="55864"/>
                  <a:pt x="27671" y="56507"/>
                </a:cubicBezTo>
                <a:lnTo>
                  <a:pt x="27671" y="66235"/>
                </a:lnTo>
                <a:lnTo>
                  <a:pt x="23039" y="61603"/>
                </a:lnTo>
                <a:cubicBezTo>
                  <a:pt x="22813" y="61371"/>
                  <a:pt x="22516" y="61255"/>
                  <a:pt x="22218" y="61255"/>
                </a:cubicBezTo>
                <a:cubicBezTo>
                  <a:pt x="21920" y="61255"/>
                  <a:pt x="21623" y="61371"/>
                  <a:pt x="21396" y="61603"/>
                </a:cubicBezTo>
                <a:cubicBezTo>
                  <a:pt x="20944" y="62056"/>
                  <a:pt x="20944" y="62782"/>
                  <a:pt x="21396" y="63234"/>
                </a:cubicBezTo>
                <a:lnTo>
                  <a:pt x="28052" y="69902"/>
                </a:lnTo>
                <a:cubicBezTo>
                  <a:pt x="28266" y="70116"/>
                  <a:pt x="28564" y="70235"/>
                  <a:pt x="28874" y="70235"/>
                </a:cubicBezTo>
                <a:cubicBezTo>
                  <a:pt x="29183" y="70235"/>
                  <a:pt x="29481" y="70116"/>
                  <a:pt x="29695" y="69902"/>
                </a:cubicBezTo>
                <a:lnTo>
                  <a:pt x="36351" y="63234"/>
                </a:lnTo>
                <a:cubicBezTo>
                  <a:pt x="36803" y="62782"/>
                  <a:pt x="36803" y="62056"/>
                  <a:pt x="36351" y="61603"/>
                </a:cubicBezTo>
                <a:cubicBezTo>
                  <a:pt x="36124" y="61371"/>
                  <a:pt x="35827" y="61255"/>
                  <a:pt x="35529" y="61255"/>
                </a:cubicBezTo>
                <a:cubicBezTo>
                  <a:pt x="35231" y="61255"/>
                  <a:pt x="34934" y="61371"/>
                  <a:pt x="34708" y="61603"/>
                </a:cubicBezTo>
                <a:lnTo>
                  <a:pt x="29993" y="66318"/>
                </a:lnTo>
                <a:lnTo>
                  <a:pt x="29993" y="57650"/>
                </a:lnTo>
                <a:cubicBezTo>
                  <a:pt x="45364" y="57031"/>
                  <a:pt x="57675" y="44351"/>
                  <a:pt x="57675" y="28837"/>
                </a:cubicBezTo>
                <a:cubicBezTo>
                  <a:pt x="57675" y="12942"/>
                  <a:pt x="44733" y="0"/>
                  <a:pt x="28838" y="0"/>
                </a:cubicBezTo>
                <a:close/>
              </a:path>
            </a:pathLst>
          </a:custGeom>
          <a:solidFill>
            <a:srgbClr val="3FA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8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 animBg="1"/>
      <p:bldP spid="29" grpId="0" animBg="1"/>
      <p:bldP spid="30" grpId="0" animBg="1"/>
      <p:bldP spid="32" grpId="0" animBg="1"/>
      <p:bldP spid="33" grpId="0" animBg="1"/>
      <p:bldP spid="36" grpId="0" animBg="1"/>
      <p:bldP spid="38" grpId="0" animBg="1"/>
      <p:bldP spid="54" grpId="0" animBg="1"/>
      <p:bldP spid="55" grpId="0"/>
      <p:bldP spid="56" grpId="0" animBg="1"/>
      <p:bldP spid="65" grpId="0" animBg="1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5" y="1340369"/>
            <a:ext cx="81326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Approche conceptuelle – Rotation – Transparence 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29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96297758-08C5-4F4A-BFDC-4077B83E9AC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83612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Renforcer l’indépendance du CAC des entités d’intérêt public (EIP)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A98FAF2-D1B3-44AB-B5B7-1CB0217D6FC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4. Après 20 ans de LSRF : quelles réformes ?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C892A90-AE94-4200-83AA-058F9E8EA6BE}"/>
              </a:ext>
            </a:extLst>
          </p:cNvPr>
          <p:cNvSpPr/>
          <p:nvPr/>
        </p:nvSpPr>
        <p:spPr>
          <a:xfrm>
            <a:off x="1572019" y="2006164"/>
            <a:ext cx="2743200" cy="3504139"/>
          </a:xfrm>
          <a:prstGeom prst="roundRect">
            <a:avLst>
              <a:gd name="adj" fmla="val 88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Google Shape;1156;p39">
            <a:extLst>
              <a:ext uri="{FF2B5EF4-FFF2-40B4-BE49-F238E27FC236}">
                <a16:creationId xmlns:a16="http://schemas.microsoft.com/office/drawing/2014/main" id="{9882ACFC-E871-461B-9BA9-655495958C9D}"/>
              </a:ext>
            </a:extLst>
          </p:cNvPr>
          <p:cNvSpPr/>
          <p:nvPr/>
        </p:nvSpPr>
        <p:spPr>
          <a:xfrm>
            <a:off x="2519673" y="2309903"/>
            <a:ext cx="847892" cy="457200"/>
          </a:xfrm>
          <a:custGeom>
            <a:avLst/>
            <a:gdLst/>
            <a:ahLst/>
            <a:cxnLst/>
            <a:rect l="l" t="t" r="r" b="b"/>
            <a:pathLst>
              <a:path w="12761" h="8445" extrusionOk="0">
                <a:moveTo>
                  <a:pt x="6428" y="852"/>
                </a:moveTo>
                <a:cubicBezTo>
                  <a:pt x="6648" y="852"/>
                  <a:pt x="6806" y="1009"/>
                  <a:pt x="6869" y="1261"/>
                </a:cubicBezTo>
                <a:lnTo>
                  <a:pt x="6869" y="1324"/>
                </a:lnTo>
                <a:cubicBezTo>
                  <a:pt x="6806" y="1513"/>
                  <a:pt x="6648" y="1702"/>
                  <a:pt x="6428" y="1702"/>
                </a:cubicBezTo>
                <a:cubicBezTo>
                  <a:pt x="6176" y="1702"/>
                  <a:pt x="6018" y="1576"/>
                  <a:pt x="5987" y="1324"/>
                </a:cubicBezTo>
                <a:lnTo>
                  <a:pt x="5987" y="1261"/>
                </a:lnTo>
                <a:cubicBezTo>
                  <a:pt x="6018" y="1041"/>
                  <a:pt x="6176" y="852"/>
                  <a:pt x="6428" y="852"/>
                </a:cubicBezTo>
                <a:close/>
                <a:moveTo>
                  <a:pt x="2112" y="2742"/>
                </a:moveTo>
                <a:lnTo>
                  <a:pt x="3340" y="6396"/>
                </a:lnTo>
                <a:lnTo>
                  <a:pt x="914" y="6396"/>
                </a:lnTo>
                <a:lnTo>
                  <a:pt x="2112" y="2742"/>
                </a:lnTo>
                <a:close/>
                <a:moveTo>
                  <a:pt x="10681" y="2742"/>
                </a:moveTo>
                <a:lnTo>
                  <a:pt x="11878" y="6396"/>
                </a:lnTo>
                <a:lnTo>
                  <a:pt x="9452" y="6396"/>
                </a:lnTo>
                <a:lnTo>
                  <a:pt x="10681" y="2742"/>
                </a:lnTo>
                <a:close/>
                <a:moveTo>
                  <a:pt x="6333" y="1"/>
                </a:moveTo>
                <a:cubicBezTo>
                  <a:pt x="5798" y="1"/>
                  <a:pt x="5325" y="347"/>
                  <a:pt x="5168" y="852"/>
                </a:cubicBezTo>
                <a:lnTo>
                  <a:pt x="1292" y="852"/>
                </a:lnTo>
                <a:cubicBezTo>
                  <a:pt x="1103" y="852"/>
                  <a:pt x="914" y="1009"/>
                  <a:pt x="883" y="1198"/>
                </a:cubicBezTo>
                <a:cubicBezTo>
                  <a:pt x="820" y="1482"/>
                  <a:pt x="1040" y="1702"/>
                  <a:pt x="1292" y="1702"/>
                </a:cubicBezTo>
                <a:lnTo>
                  <a:pt x="1576" y="1702"/>
                </a:lnTo>
                <a:cubicBezTo>
                  <a:pt x="1" y="6491"/>
                  <a:pt x="32" y="6333"/>
                  <a:pt x="32" y="6459"/>
                </a:cubicBezTo>
                <a:cubicBezTo>
                  <a:pt x="64" y="7562"/>
                  <a:pt x="1009" y="8444"/>
                  <a:pt x="2112" y="8444"/>
                </a:cubicBezTo>
                <a:cubicBezTo>
                  <a:pt x="3277" y="8444"/>
                  <a:pt x="4159" y="7562"/>
                  <a:pt x="4159" y="6459"/>
                </a:cubicBezTo>
                <a:cubicBezTo>
                  <a:pt x="4159" y="6333"/>
                  <a:pt x="4222" y="6491"/>
                  <a:pt x="2647" y="1702"/>
                </a:cubicBezTo>
                <a:lnTo>
                  <a:pt x="5105" y="1702"/>
                </a:lnTo>
                <a:lnTo>
                  <a:pt x="5105" y="7342"/>
                </a:lnTo>
                <a:cubicBezTo>
                  <a:pt x="5105" y="7594"/>
                  <a:pt x="5325" y="7783"/>
                  <a:pt x="5546" y="7783"/>
                </a:cubicBezTo>
                <a:lnTo>
                  <a:pt x="7247" y="7783"/>
                </a:lnTo>
                <a:cubicBezTo>
                  <a:pt x="7499" y="7783"/>
                  <a:pt x="7688" y="7594"/>
                  <a:pt x="7688" y="7342"/>
                </a:cubicBezTo>
                <a:lnTo>
                  <a:pt x="7688" y="1702"/>
                </a:lnTo>
                <a:lnTo>
                  <a:pt x="10177" y="1702"/>
                </a:lnTo>
                <a:cubicBezTo>
                  <a:pt x="8602" y="6491"/>
                  <a:pt x="8633" y="6333"/>
                  <a:pt x="8633" y="6459"/>
                </a:cubicBezTo>
                <a:cubicBezTo>
                  <a:pt x="8665" y="7562"/>
                  <a:pt x="9578" y="8444"/>
                  <a:pt x="10681" y="8444"/>
                </a:cubicBezTo>
                <a:cubicBezTo>
                  <a:pt x="11815" y="8444"/>
                  <a:pt x="12729" y="7562"/>
                  <a:pt x="12729" y="6459"/>
                </a:cubicBezTo>
                <a:cubicBezTo>
                  <a:pt x="12729" y="6333"/>
                  <a:pt x="12760" y="6491"/>
                  <a:pt x="11185" y="1702"/>
                </a:cubicBezTo>
                <a:lnTo>
                  <a:pt x="11437" y="1702"/>
                </a:lnTo>
                <a:cubicBezTo>
                  <a:pt x="11626" y="1702"/>
                  <a:pt x="11815" y="1576"/>
                  <a:pt x="11847" y="1356"/>
                </a:cubicBezTo>
                <a:cubicBezTo>
                  <a:pt x="11910" y="1104"/>
                  <a:pt x="11689" y="852"/>
                  <a:pt x="11437" y="852"/>
                </a:cubicBezTo>
                <a:lnTo>
                  <a:pt x="7530" y="852"/>
                </a:lnTo>
                <a:cubicBezTo>
                  <a:pt x="7373" y="347"/>
                  <a:pt x="6900" y="1"/>
                  <a:pt x="63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" name="Google Shape;389;p26">
            <a:extLst>
              <a:ext uri="{FF2B5EF4-FFF2-40B4-BE49-F238E27FC236}">
                <a16:creationId xmlns:a16="http://schemas.microsoft.com/office/drawing/2014/main" id="{A2C517BC-0E8C-4D40-9BAD-74C6C45883C4}"/>
              </a:ext>
            </a:extLst>
          </p:cNvPr>
          <p:cNvSpPr txBox="1"/>
          <p:nvPr/>
        </p:nvSpPr>
        <p:spPr>
          <a:xfrm>
            <a:off x="1572020" y="2876788"/>
            <a:ext cx="2743200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720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Approche conceptuelle</a:t>
            </a:r>
            <a:endParaRPr sz="1600" dirty="0">
              <a:solidFill>
                <a:srgbClr val="0720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140;p18">
            <a:extLst>
              <a:ext uri="{FF2B5EF4-FFF2-40B4-BE49-F238E27FC236}">
                <a16:creationId xmlns:a16="http://schemas.microsoft.com/office/drawing/2014/main" id="{02B2E091-A9AB-439D-B214-EE1D0711286E}"/>
              </a:ext>
            </a:extLst>
          </p:cNvPr>
          <p:cNvSpPr txBox="1"/>
          <p:nvPr/>
        </p:nvSpPr>
        <p:spPr>
          <a:xfrm>
            <a:off x="1572018" y="3208850"/>
            <a:ext cx="2743201" cy="17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600" b="1" dirty="0">
              <a:solidFill>
                <a:srgbClr val="0070C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Basée sur le code international d’éthique des professionnels comptables (IESBA)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Remplace la logique casuistique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7BFCE25C-814B-4CA8-A82A-F5D69B42B5A8}"/>
              </a:ext>
            </a:extLst>
          </p:cNvPr>
          <p:cNvSpPr/>
          <p:nvPr/>
        </p:nvSpPr>
        <p:spPr>
          <a:xfrm>
            <a:off x="4620019" y="1995634"/>
            <a:ext cx="2743200" cy="3504139"/>
          </a:xfrm>
          <a:prstGeom prst="roundRect">
            <a:avLst>
              <a:gd name="adj" fmla="val 88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Google Shape;389;p26">
            <a:extLst>
              <a:ext uri="{FF2B5EF4-FFF2-40B4-BE49-F238E27FC236}">
                <a16:creationId xmlns:a16="http://schemas.microsoft.com/office/drawing/2014/main" id="{70654B7A-6A9E-40DB-B063-963A29A8D3AB}"/>
              </a:ext>
            </a:extLst>
          </p:cNvPr>
          <p:cNvSpPr txBox="1"/>
          <p:nvPr/>
        </p:nvSpPr>
        <p:spPr>
          <a:xfrm>
            <a:off x="4620020" y="2876788"/>
            <a:ext cx="2743200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720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Rotation &amp; familiarité</a:t>
            </a:r>
            <a:endParaRPr sz="1600" dirty="0">
              <a:solidFill>
                <a:srgbClr val="0720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140;p18">
            <a:extLst>
              <a:ext uri="{FF2B5EF4-FFF2-40B4-BE49-F238E27FC236}">
                <a16:creationId xmlns:a16="http://schemas.microsoft.com/office/drawing/2014/main" id="{41F83C39-3009-4CAF-A0C2-C9C262831456}"/>
              </a:ext>
            </a:extLst>
          </p:cNvPr>
          <p:cNvSpPr txBox="1"/>
          <p:nvPr/>
        </p:nvSpPr>
        <p:spPr>
          <a:xfrm>
            <a:off x="4620018" y="3208850"/>
            <a:ext cx="2743201" cy="17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600" b="1" dirty="0">
              <a:solidFill>
                <a:srgbClr val="0070C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Rotation obligatoire (10</a:t>
            </a: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Wingdings" panose="05000000000000000000" pitchFamily="2" charset="2"/>
              </a:rPr>
              <a:t>20/24 ans)</a:t>
            </a:r>
            <a:endParaRPr lang="fr-FR" sz="16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Registre électronique public des mandats</a:t>
            </a:r>
          </a:p>
        </p:txBody>
      </p:sp>
      <p:sp>
        <p:nvSpPr>
          <p:cNvPr id="92" name="Google Shape;563;p26">
            <a:extLst>
              <a:ext uri="{FF2B5EF4-FFF2-40B4-BE49-F238E27FC236}">
                <a16:creationId xmlns:a16="http://schemas.microsoft.com/office/drawing/2014/main" id="{CB2A3B2C-B953-4718-916A-6620F25C67E9}"/>
              </a:ext>
            </a:extLst>
          </p:cNvPr>
          <p:cNvSpPr/>
          <p:nvPr/>
        </p:nvSpPr>
        <p:spPr>
          <a:xfrm rot="16200000">
            <a:off x="5537981" y="2202672"/>
            <a:ext cx="726350" cy="790532"/>
          </a:xfrm>
          <a:custGeom>
            <a:avLst/>
            <a:gdLst/>
            <a:ahLst/>
            <a:cxnLst/>
            <a:rect l="l" t="t" r="r" b="b"/>
            <a:pathLst>
              <a:path w="57675" h="70236" extrusionOk="0">
                <a:moveTo>
                  <a:pt x="28838" y="0"/>
                </a:moveTo>
                <a:cubicBezTo>
                  <a:pt x="12931" y="0"/>
                  <a:pt x="1" y="12942"/>
                  <a:pt x="1" y="28837"/>
                </a:cubicBezTo>
                <a:cubicBezTo>
                  <a:pt x="1" y="29480"/>
                  <a:pt x="525" y="30004"/>
                  <a:pt x="1168" y="30004"/>
                </a:cubicBezTo>
                <a:cubicBezTo>
                  <a:pt x="1799" y="30004"/>
                  <a:pt x="2323" y="29480"/>
                  <a:pt x="2323" y="28837"/>
                </a:cubicBezTo>
                <a:cubicBezTo>
                  <a:pt x="2323" y="14216"/>
                  <a:pt x="14217" y="2322"/>
                  <a:pt x="28838" y="2322"/>
                </a:cubicBezTo>
                <a:cubicBezTo>
                  <a:pt x="43459" y="2322"/>
                  <a:pt x="55353" y="14216"/>
                  <a:pt x="55353" y="28837"/>
                </a:cubicBezTo>
                <a:cubicBezTo>
                  <a:pt x="55353" y="43458"/>
                  <a:pt x="43459" y="55352"/>
                  <a:pt x="28838" y="55352"/>
                </a:cubicBezTo>
                <a:cubicBezTo>
                  <a:pt x="28195" y="55352"/>
                  <a:pt x="27671" y="55864"/>
                  <a:pt x="27671" y="56507"/>
                </a:cubicBezTo>
                <a:lnTo>
                  <a:pt x="27671" y="66235"/>
                </a:lnTo>
                <a:lnTo>
                  <a:pt x="23039" y="61603"/>
                </a:lnTo>
                <a:cubicBezTo>
                  <a:pt x="22813" y="61371"/>
                  <a:pt x="22516" y="61255"/>
                  <a:pt x="22218" y="61255"/>
                </a:cubicBezTo>
                <a:cubicBezTo>
                  <a:pt x="21920" y="61255"/>
                  <a:pt x="21623" y="61371"/>
                  <a:pt x="21396" y="61603"/>
                </a:cubicBezTo>
                <a:cubicBezTo>
                  <a:pt x="20944" y="62056"/>
                  <a:pt x="20944" y="62782"/>
                  <a:pt x="21396" y="63234"/>
                </a:cubicBezTo>
                <a:lnTo>
                  <a:pt x="28052" y="69902"/>
                </a:lnTo>
                <a:cubicBezTo>
                  <a:pt x="28266" y="70116"/>
                  <a:pt x="28564" y="70235"/>
                  <a:pt x="28874" y="70235"/>
                </a:cubicBezTo>
                <a:cubicBezTo>
                  <a:pt x="29183" y="70235"/>
                  <a:pt x="29481" y="70116"/>
                  <a:pt x="29695" y="69902"/>
                </a:cubicBezTo>
                <a:lnTo>
                  <a:pt x="36351" y="63234"/>
                </a:lnTo>
                <a:cubicBezTo>
                  <a:pt x="36803" y="62782"/>
                  <a:pt x="36803" y="62056"/>
                  <a:pt x="36351" y="61603"/>
                </a:cubicBezTo>
                <a:cubicBezTo>
                  <a:pt x="36124" y="61371"/>
                  <a:pt x="35827" y="61255"/>
                  <a:pt x="35529" y="61255"/>
                </a:cubicBezTo>
                <a:cubicBezTo>
                  <a:pt x="35231" y="61255"/>
                  <a:pt x="34934" y="61371"/>
                  <a:pt x="34708" y="61603"/>
                </a:cubicBezTo>
                <a:lnTo>
                  <a:pt x="29993" y="66318"/>
                </a:lnTo>
                <a:lnTo>
                  <a:pt x="29993" y="57650"/>
                </a:lnTo>
                <a:cubicBezTo>
                  <a:pt x="45364" y="57031"/>
                  <a:pt x="57675" y="44351"/>
                  <a:pt x="57675" y="28837"/>
                </a:cubicBezTo>
                <a:cubicBezTo>
                  <a:pt x="57675" y="12942"/>
                  <a:pt x="44733" y="0"/>
                  <a:pt x="28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>
              <a:latin typeface="+mj-lt"/>
            </a:endParaRPr>
          </a:p>
        </p:txBody>
      </p: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8433FEDF-6380-4D36-B8F1-AA6EE53F4EF2}"/>
              </a:ext>
            </a:extLst>
          </p:cNvPr>
          <p:cNvSpPr/>
          <p:nvPr/>
        </p:nvSpPr>
        <p:spPr>
          <a:xfrm>
            <a:off x="7668018" y="1995633"/>
            <a:ext cx="2743200" cy="3504139"/>
          </a:xfrm>
          <a:prstGeom prst="roundRect">
            <a:avLst>
              <a:gd name="adj" fmla="val 88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Google Shape;389;p26">
            <a:extLst>
              <a:ext uri="{FF2B5EF4-FFF2-40B4-BE49-F238E27FC236}">
                <a16:creationId xmlns:a16="http://schemas.microsoft.com/office/drawing/2014/main" id="{D86CCF61-0611-4AD3-9AAC-691B58717424}"/>
              </a:ext>
            </a:extLst>
          </p:cNvPr>
          <p:cNvSpPr txBox="1"/>
          <p:nvPr/>
        </p:nvSpPr>
        <p:spPr>
          <a:xfrm>
            <a:off x="7668019" y="2912416"/>
            <a:ext cx="2743200" cy="52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720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Intérêt personnel &amp; transparence</a:t>
            </a:r>
            <a:endParaRPr sz="1600" dirty="0">
              <a:solidFill>
                <a:srgbClr val="0720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140;p18">
            <a:extLst>
              <a:ext uri="{FF2B5EF4-FFF2-40B4-BE49-F238E27FC236}">
                <a16:creationId xmlns:a16="http://schemas.microsoft.com/office/drawing/2014/main" id="{D68C818A-D2A7-4ED3-B5DB-FC5F625DCC96}"/>
              </a:ext>
            </a:extLst>
          </p:cNvPr>
          <p:cNvSpPr txBox="1"/>
          <p:nvPr/>
        </p:nvSpPr>
        <p:spPr>
          <a:xfrm>
            <a:off x="7744218" y="3357170"/>
            <a:ext cx="2743201" cy="17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600" b="1" dirty="0">
              <a:solidFill>
                <a:srgbClr val="0070C0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Plafonnement des honoraires (15%/70%)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E6062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E6062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Communication au comité d’audit</a:t>
            </a:r>
          </a:p>
        </p:txBody>
      </p:sp>
      <p:sp>
        <p:nvSpPr>
          <p:cNvPr id="98" name="Google Shape;500;p25">
            <a:extLst>
              <a:ext uri="{FF2B5EF4-FFF2-40B4-BE49-F238E27FC236}">
                <a16:creationId xmlns:a16="http://schemas.microsoft.com/office/drawing/2014/main" id="{EDA35962-DCEC-4723-839D-A75D04FE58A2}"/>
              </a:ext>
            </a:extLst>
          </p:cNvPr>
          <p:cNvSpPr/>
          <p:nvPr/>
        </p:nvSpPr>
        <p:spPr>
          <a:xfrm>
            <a:off x="8734819" y="2234764"/>
            <a:ext cx="685799" cy="651210"/>
          </a:xfrm>
          <a:custGeom>
            <a:avLst/>
            <a:gdLst/>
            <a:ahLst/>
            <a:cxnLst/>
            <a:rect l="l" t="t" r="r" b="b"/>
            <a:pathLst>
              <a:path w="2648" h="2648" extrusionOk="0">
                <a:moveTo>
                  <a:pt x="1027" y="162"/>
                </a:moveTo>
                <a:lnTo>
                  <a:pt x="945" y="324"/>
                </a:lnTo>
                <a:lnTo>
                  <a:pt x="757" y="324"/>
                </a:lnTo>
                <a:lnTo>
                  <a:pt x="675" y="162"/>
                </a:lnTo>
                <a:close/>
                <a:moveTo>
                  <a:pt x="999" y="460"/>
                </a:moveTo>
                <a:cubicBezTo>
                  <a:pt x="1053" y="460"/>
                  <a:pt x="1081" y="514"/>
                  <a:pt x="1081" y="540"/>
                </a:cubicBezTo>
                <a:cubicBezTo>
                  <a:pt x="1081" y="594"/>
                  <a:pt x="1053" y="623"/>
                  <a:pt x="999" y="623"/>
                </a:cubicBezTo>
                <a:lnTo>
                  <a:pt x="703" y="623"/>
                </a:lnTo>
                <a:cubicBezTo>
                  <a:pt x="649" y="623"/>
                  <a:pt x="621" y="594"/>
                  <a:pt x="621" y="540"/>
                </a:cubicBezTo>
                <a:cubicBezTo>
                  <a:pt x="621" y="514"/>
                  <a:pt x="649" y="460"/>
                  <a:pt x="703" y="460"/>
                </a:cubicBezTo>
                <a:close/>
                <a:moveTo>
                  <a:pt x="2486" y="1243"/>
                </a:moveTo>
                <a:lnTo>
                  <a:pt x="2486" y="1567"/>
                </a:lnTo>
                <a:lnTo>
                  <a:pt x="1539" y="1567"/>
                </a:lnTo>
                <a:lnTo>
                  <a:pt x="1539" y="1243"/>
                </a:lnTo>
                <a:close/>
                <a:moveTo>
                  <a:pt x="2486" y="1729"/>
                </a:moveTo>
                <a:lnTo>
                  <a:pt x="2486" y="2027"/>
                </a:lnTo>
                <a:lnTo>
                  <a:pt x="1539" y="2027"/>
                </a:lnTo>
                <a:lnTo>
                  <a:pt x="1539" y="1729"/>
                </a:lnTo>
                <a:close/>
                <a:moveTo>
                  <a:pt x="973" y="785"/>
                </a:moveTo>
                <a:cubicBezTo>
                  <a:pt x="1161" y="893"/>
                  <a:pt x="1297" y="1055"/>
                  <a:pt x="1405" y="1243"/>
                </a:cubicBezTo>
                <a:lnTo>
                  <a:pt x="1405" y="2351"/>
                </a:lnTo>
                <a:lnTo>
                  <a:pt x="163" y="2351"/>
                </a:lnTo>
                <a:lnTo>
                  <a:pt x="163" y="2081"/>
                </a:lnTo>
                <a:cubicBezTo>
                  <a:pt x="163" y="1459"/>
                  <a:pt x="325" y="1027"/>
                  <a:pt x="729" y="785"/>
                </a:cubicBezTo>
                <a:close/>
                <a:moveTo>
                  <a:pt x="2486" y="2189"/>
                </a:moveTo>
                <a:lnTo>
                  <a:pt x="2486" y="2485"/>
                </a:lnTo>
                <a:lnTo>
                  <a:pt x="1539" y="2485"/>
                </a:lnTo>
                <a:lnTo>
                  <a:pt x="1539" y="2189"/>
                </a:lnTo>
                <a:close/>
                <a:moveTo>
                  <a:pt x="405" y="0"/>
                </a:moveTo>
                <a:lnTo>
                  <a:pt x="595" y="352"/>
                </a:lnTo>
                <a:cubicBezTo>
                  <a:pt x="513" y="378"/>
                  <a:pt x="459" y="460"/>
                  <a:pt x="459" y="540"/>
                </a:cubicBezTo>
                <a:cubicBezTo>
                  <a:pt x="459" y="623"/>
                  <a:pt x="487" y="677"/>
                  <a:pt x="541" y="731"/>
                </a:cubicBezTo>
                <a:cubicBezTo>
                  <a:pt x="109" y="1055"/>
                  <a:pt x="1" y="1541"/>
                  <a:pt x="1" y="2081"/>
                </a:cubicBezTo>
                <a:lnTo>
                  <a:pt x="1" y="2485"/>
                </a:lnTo>
                <a:lnTo>
                  <a:pt x="1405" y="2485"/>
                </a:lnTo>
                <a:lnTo>
                  <a:pt x="1405" y="2647"/>
                </a:lnTo>
                <a:lnTo>
                  <a:pt x="2648" y="2647"/>
                </a:lnTo>
                <a:lnTo>
                  <a:pt x="2648" y="1109"/>
                </a:lnTo>
                <a:lnTo>
                  <a:pt x="1485" y="1109"/>
                </a:lnTo>
                <a:cubicBezTo>
                  <a:pt x="1405" y="947"/>
                  <a:pt x="1297" y="811"/>
                  <a:pt x="1161" y="731"/>
                </a:cubicBezTo>
                <a:cubicBezTo>
                  <a:pt x="1215" y="677"/>
                  <a:pt x="1243" y="623"/>
                  <a:pt x="1243" y="540"/>
                </a:cubicBezTo>
                <a:cubicBezTo>
                  <a:pt x="1243" y="460"/>
                  <a:pt x="1189" y="378"/>
                  <a:pt x="1107" y="352"/>
                </a:cubicBezTo>
                <a:lnTo>
                  <a:pt x="1297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70C0"/>
              </a:solidFill>
            </a:endParaRPr>
          </a:p>
        </p:txBody>
      </p:sp>
      <p:sp>
        <p:nvSpPr>
          <p:cNvPr id="99" name="Google Shape;501;p25">
            <a:extLst>
              <a:ext uri="{FF2B5EF4-FFF2-40B4-BE49-F238E27FC236}">
                <a16:creationId xmlns:a16="http://schemas.microsoft.com/office/drawing/2014/main" id="{A3AB1E8E-0E82-4A04-8BB6-8932C01B2A79}"/>
              </a:ext>
            </a:extLst>
          </p:cNvPr>
          <p:cNvSpPr/>
          <p:nvPr/>
        </p:nvSpPr>
        <p:spPr>
          <a:xfrm>
            <a:off x="8887220" y="2495074"/>
            <a:ext cx="178087" cy="283468"/>
          </a:xfrm>
          <a:custGeom>
            <a:avLst/>
            <a:gdLst/>
            <a:ahLst/>
            <a:cxnLst/>
            <a:rect l="l" t="t" r="r" b="b"/>
            <a:pathLst>
              <a:path w="462" h="948" extrusionOk="0">
                <a:moveTo>
                  <a:pt x="163" y="1"/>
                </a:moveTo>
                <a:lnTo>
                  <a:pt x="163" y="109"/>
                </a:lnTo>
                <a:cubicBezTo>
                  <a:pt x="55" y="137"/>
                  <a:pt x="1" y="217"/>
                  <a:pt x="1" y="325"/>
                </a:cubicBezTo>
                <a:cubicBezTo>
                  <a:pt x="1" y="461"/>
                  <a:pt x="109" y="541"/>
                  <a:pt x="217" y="541"/>
                </a:cubicBezTo>
                <a:cubicBezTo>
                  <a:pt x="271" y="541"/>
                  <a:pt x="299" y="595"/>
                  <a:pt x="299" y="623"/>
                </a:cubicBezTo>
                <a:cubicBezTo>
                  <a:pt x="299" y="677"/>
                  <a:pt x="271" y="703"/>
                  <a:pt x="217" y="703"/>
                </a:cubicBezTo>
                <a:cubicBezTo>
                  <a:pt x="191" y="703"/>
                  <a:pt x="163" y="677"/>
                  <a:pt x="163" y="623"/>
                </a:cubicBezTo>
                <a:lnTo>
                  <a:pt x="1" y="623"/>
                </a:lnTo>
                <a:cubicBezTo>
                  <a:pt x="1" y="731"/>
                  <a:pt x="55" y="811"/>
                  <a:pt x="163" y="839"/>
                </a:cubicBezTo>
                <a:lnTo>
                  <a:pt x="163" y="947"/>
                </a:lnTo>
                <a:lnTo>
                  <a:pt x="299" y="947"/>
                </a:lnTo>
                <a:lnTo>
                  <a:pt x="299" y="839"/>
                </a:lnTo>
                <a:cubicBezTo>
                  <a:pt x="407" y="811"/>
                  <a:pt x="461" y="731"/>
                  <a:pt x="461" y="623"/>
                </a:cubicBezTo>
                <a:cubicBezTo>
                  <a:pt x="461" y="515"/>
                  <a:pt x="353" y="407"/>
                  <a:pt x="217" y="407"/>
                </a:cubicBezTo>
                <a:cubicBezTo>
                  <a:pt x="191" y="407"/>
                  <a:pt x="163" y="353"/>
                  <a:pt x="163" y="325"/>
                </a:cubicBezTo>
                <a:cubicBezTo>
                  <a:pt x="163" y="271"/>
                  <a:pt x="191" y="245"/>
                  <a:pt x="217" y="245"/>
                </a:cubicBezTo>
                <a:cubicBezTo>
                  <a:pt x="271" y="245"/>
                  <a:pt x="299" y="271"/>
                  <a:pt x="299" y="325"/>
                </a:cubicBezTo>
                <a:lnTo>
                  <a:pt x="461" y="325"/>
                </a:lnTo>
                <a:cubicBezTo>
                  <a:pt x="461" y="217"/>
                  <a:pt x="407" y="137"/>
                  <a:pt x="299" y="109"/>
                </a:cubicBezTo>
                <a:lnTo>
                  <a:pt x="299" y="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70C0"/>
              </a:solidFill>
            </a:endParaRP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ADB62504-5396-49A6-A015-BF2DA5FE4AE2}"/>
              </a:ext>
            </a:extLst>
          </p:cNvPr>
          <p:cNvSpPr/>
          <p:nvPr/>
        </p:nvSpPr>
        <p:spPr>
          <a:xfrm>
            <a:off x="1572018" y="5624517"/>
            <a:ext cx="8839200" cy="523516"/>
          </a:xfrm>
          <a:prstGeom prst="roundRect">
            <a:avLst>
              <a:gd name="adj" fmla="val 8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Outil clé: Registre électronique public des mandats – instrument de traçabilité et de transparence</a:t>
            </a:r>
          </a:p>
        </p:txBody>
      </p:sp>
    </p:spTree>
    <p:extLst>
      <p:ext uri="{BB962C8B-B14F-4D97-AF65-F5344CB8AC3E}">
        <p14:creationId xmlns:p14="http://schemas.microsoft.com/office/powerpoint/2010/main" val="25304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" grpId="0" animBg="1"/>
      <p:bldP spid="86" grpId="0"/>
      <p:bldP spid="87" grpId="0"/>
      <p:bldP spid="88" grpId="0" animBg="1"/>
      <p:bldP spid="90" grpId="0"/>
      <p:bldP spid="91" grpId="0"/>
      <p:bldP spid="92" grpId="0" animBg="1"/>
      <p:bldP spid="93" grpId="0" animBg="1"/>
      <p:bldP spid="94" grpId="0"/>
      <p:bldP spid="95" grpId="0"/>
      <p:bldP spid="98" grpId="0" animBg="1"/>
      <p:bldP spid="99" grpId="0" animBg="1"/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705600" y="2514600"/>
            <a:ext cx="525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solidFill>
                  <a:srgbClr val="002060"/>
                </a:solidFill>
                <a:latin typeface="+mj-lt"/>
              </a:rPr>
              <a:t>Genèse et piliers de la LSRF</a:t>
            </a:r>
            <a:endParaRPr sz="360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sp>
        <p:nvSpPr>
          <p:cNvPr id="4" name="Freeform 87">
            <a:extLst>
              <a:ext uri="{FF2B5EF4-FFF2-40B4-BE49-F238E27FC236}">
                <a16:creationId xmlns:a16="http://schemas.microsoft.com/office/drawing/2014/main" id="{F7D5F7A4-58E7-4EE4-A677-EFBFB23BF194}"/>
              </a:ext>
            </a:extLst>
          </p:cNvPr>
          <p:cNvSpPr>
            <a:spLocks/>
          </p:cNvSpPr>
          <p:nvPr/>
        </p:nvSpPr>
        <p:spPr bwMode="auto">
          <a:xfrm>
            <a:off x="6553200" y="1066800"/>
            <a:ext cx="685800" cy="1143000"/>
          </a:xfrm>
          <a:custGeom>
            <a:avLst/>
            <a:gdLst>
              <a:gd name="T0" fmla="*/ 2147483646 w 171"/>
              <a:gd name="T1" fmla="*/ 2147483646 h 467"/>
              <a:gd name="T2" fmla="*/ 2147483646 w 171"/>
              <a:gd name="T3" fmla="*/ 2147483646 h 467"/>
              <a:gd name="T4" fmla="*/ 2147483646 w 171"/>
              <a:gd name="T5" fmla="*/ 2147483646 h 467"/>
              <a:gd name="T6" fmla="*/ 2147483646 w 171"/>
              <a:gd name="T7" fmla="*/ 2147483646 h 467"/>
              <a:gd name="T8" fmla="*/ 0 w 171"/>
              <a:gd name="T9" fmla="*/ 2147483646 h 467"/>
              <a:gd name="T10" fmla="*/ 0 w 171"/>
              <a:gd name="T11" fmla="*/ 2147483646 h 467"/>
              <a:gd name="T12" fmla="*/ 2147483646 w 171"/>
              <a:gd name="T13" fmla="*/ 2147483646 h 467"/>
              <a:gd name="T14" fmla="*/ 2147483646 w 171"/>
              <a:gd name="T15" fmla="*/ 0 h 467"/>
              <a:gd name="T16" fmla="*/ 2147483646 w 171"/>
              <a:gd name="T17" fmla="*/ 0 h 467"/>
              <a:gd name="T18" fmla="*/ 2147483646 w 171"/>
              <a:gd name="T19" fmla="*/ 2147483646 h 467"/>
              <a:gd name="T20" fmla="*/ 2147483646 w 171"/>
              <a:gd name="T21" fmla="*/ 2147483646 h 4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1" h="467">
                <a:moveTo>
                  <a:pt x="171" y="467"/>
                </a:moveTo>
                <a:lnTo>
                  <a:pt x="114" y="467"/>
                </a:lnTo>
                <a:lnTo>
                  <a:pt x="114" y="103"/>
                </a:lnTo>
                <a:cubicBezTo>
                  <a:pt x="101" y="116"/>
                  <a:pt x="82" y="129"/>
                  <a:pt x="60" y="143"/>
                </a:cubicBezTo>
                <a:cubicBezTo>
                  <a:pt x="38" y="156"/>
                  <a:pt x="18" y="165"/>
                  <a:pt x="0" y="172"/>
                </a:cubicBezTo>
                <a:lnTo>
                  <a:pt x="0" y="117"/>
                </a:lnTo>
                <a:cubicBezTo>
                  <a:pt x="32" y="102"/>
                  <a:pt x="60" y="84"/>
                  <a:pt x="84" y="62"/>
                </a:cubicBezTo>
                <a:cubicBezTo>
                  <a:pt x="108" y="41"/>
                  <a:pt x="125" y="20"/>
                  <a:pt x="135" y="0"/>
                </a:cubicBezTo>
                <a:lnTo>
                  <a:pt x="171" y="0"/>
                </a:lnTo>
                <a:lnTo>
                  <a:pt x="171" y="46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fr-FR" dirty="0">
              <a:latin typeface="+mj-lt"/>
            </a:endParaRP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35991410-C2A7-43F7-9C3E-086332A99E1B}"/>
              </a:ext>
            </a:extLst>
          </p:cNvPr>
          <p:cNvSpPr txBox="1">
            <a:spLocks/>
          </p:cNvSpPr>
          <p:nvPr/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dirty="0">
                <a:solidFill>
                  <a:srgbClr val="002060"/>
                </a:solidFill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3</a:t>
            </a:fld>
            <a:endParaRPr lang="fr-FR" sz="12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40369"/>
            <a:ext cx="88184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L’évolution du contrôle légal tunisien vers une gouvernance éthique, transparente et durable</a:t>
            </a: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30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96297758-08C5-4F4A-BFDC-4077B83E9AC2}"/>
              </a:ext>
            </a:extLst>
          </p:cNvPr>
          <p:cNvSpPr txBox="1">
            <a:spLocks/>
          </p:cNvSpPr>
          <p:nvPr/>
        </p:nvSpPr>
        <p:spPr>
          <a:xfrm>
            <a:off x="401714" y="834744"/>
            <a:ext cx="83612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De la conformité à la crédibilité… et vers la durabilité</a:t>
            </a:r>
            <a:endParaRPr lang="fr-FR" spc="-1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A98FAF2-D1B3-44AB-B5B7-1CB0217D6FCB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4. Après 20 ans de LSRF : quelles réformes ?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8C5149-D46A-44BC-85E7-3C1A5F00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03186"/>
            <a:ext cx="6553200" cy="45447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195B26-8B15-49CA-BC80-3C49895BBE3F}"/>
              </a:ext>
            </a:extLst>
          </p:cNvPr>
          <p:cNvSpPr txBox="1"/>
          <p:nvPr/>
        </p:nvSpPr>
        <p:spPr>
          <a:xfrm>
            <a:off x="838200" y="2669699"/>
            <a:ext cx="4943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72070"/>
                </a:solidFill>
              </a:rPr>
              <a:t>20 après la LSRF, le contrôle légal est à la croisée des chemins; nous avons bâti la conformité, consolidé la crédibilité, et il nous appartient désormais d’enraciner la durabilité.”</a:t>
            </a:r>
          </a:p>
        </p:txBody>
      </p:sp>
    </p:spTree>
    <p:extLst>
      <p:ext uri="{BB962C8B-B14F-4D97-AF65-F5344CB8AC3E}">
        <p14:creationId xmlns:p14="http://schemas.microsoft.com/office/powerpoint/2010/main" val="34991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F3642690-2573-43F3-8E59-703FE355BC48}"/>
              </a:ext>
            </a:extLst>
          </p:cNvPr>
          <p:cNvSpPr txBox="1">
            <a:spLocks/>
          </p:cNvSpPr>
          <p:nvPr/>
        </p:nvSpPr>
        <p:spPr>
          <a:xfrm>
            <a:off x="479710" y="924881"/>
            <a:ext cx="60244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pc="-10" dirty="0">
                <a:solidFill>
                  <a:srgbClr val="0070C0"/>
                </a:solidFill>
                <a:latin typeface="+mj-lt"/>
              </a:rPr>
              <a:t>Contexte international et national (2001-2003)</a:t>
            </a: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204FF1E6-495D-4D54-9045-160E43A0F26E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1. Genèse et piliers de la LSRF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4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3076" name="Picture 4" descr="Enron scandal - Wikipedia">
            <a:extLst>
              <a:ext uri="{FF2B5EF4-FFF2-40B4-BE49-F238E27FC236}">
                <a16:creationId xmlns:a16="http://schemas.microsoft.com/office/drawing/2014/main" id="{AD90772F-121B-46BC-A813-551CA7B6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47" y="2704244"/>
            <a:ext cx="1099095" cy="1084505"/>
          </a:xfrm>
          <a:prstGeom prst="rect">
            <a:avLst/>
          </a:prstGeom>
          <a:noFill/>
          <a:ln>
            <a:solidFill>
              <a:srgbClr val="0720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Xerox unveils new lowercase logo">
            <a:extLst>
              <a:ext uri="{FF2B5EF4-FFF2-40B4-BE49-F238E27FC236}">
                <a16:creationId xmlns:a16="http://schemas.microsoft.com/office/drawing/2014/main" id="{C915CBF6-76E9-47ED-9C56-186CC670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2" y="3885063"/>
            <a:ext cx="1112080" cy="1060575"/>
          </a:xfrm>
          <a:prstGeom prst="rect">
            <a:avLst/>
          </a:prstGeom>
          <a:noFill/>
          <a:ln>
            <a:solidFill>
              <a:srgbClr val="5F5F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rmalat - Wikipedia">
            <a:extLst>
              <a:ext uri="{FF2B5EF4-FFF2-40B4-BE49-F238E27FC236}">
                <a16:creationId xmlns:a16="http://schemas.microsoft.com/office/drawing/2014/main" id="{563A1ED7-34D3-40AD-9245-B076414C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02" y="3876306"/>
            <a:ext cx="1112081" cy="1078686"/>
          </a:xfrm>
          <a:prstGeom prst="rect">
            <a:avLst/>
          </a:prstGeom>
          <a:noFill/>
          <a:ln>
            <a:solidFill>
              <a:srgbClr val="5F5F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86231544-89F5-4B93-8BD3-555895F4BC1D}"/>
              </a:ext>
            </a:extLst>
          </p:cNvPr>
          <p:cNvSpPr txBox="1"/>
          <p:nvPr/>
        </p:nvSpPr>
        <p:spPr>
          <a:xfrm>
            <a:off x="605788" y="1521608"/>
            <a:ext cx="53620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F5F60"/>
                </a:solidFill>
                <a:latin typeface="+mj-lt"/>
              </a:rPr>
              <a:t>Crise de confiance dans les mécanismes de marché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5F5F6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F5F60"/>
                </a:solidFill>
                <a:latin typeface="+mj-lt"/>
              </a:rPr>
              <a:t>Insuffisances de régulation</a:t>
            </a:r>
          </a:p>
        </p:txBody>
      </p:sp>
      <p:sp>
        <p:nvSpPr>
          <p:cNvPr id="92" name="object 18">
            <a:extLst>
              <a:ext uri="{FF2B5EF4-FFF2-40B4-BE49-F238E27FC236}">
                <a16:creationId xmlns:a16="http://schemas.microsoft.com/office/drawing/2014/main" id="{7943AFF2-CEC5-48B6-AA05-133BA97B946A}"/>
              </a:ext>
            </a:extLst>
          </p:cNvPr>
          <p:cNvSpPr txBox="1"/>
          <p:nvPr/>
        </p:nvSpPr>
        <p:spPr>
          <a:xfrm>
            <a:off x="838200" y="3287711"/>
            <a:ext cx="1321131" cy="11208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E11F1F"/>
                </a:solidFill>
                <a:latin typeface="+mj-lt"/>
                <a:cs typeface="Arial MT"/>
              </a:rPr>
              <a:t>Scandales financiers à l’échelle mondiale</a:t>
            </a:r>
            <a:endParaRPr sz="1800" dirty="0">
              <a:solidFill>
                <a:srgbClr val="E11F1F"/>
              </a:solidFill>
              <a:latin typeface="+mj-lt"/>
              <a:cs typeface="Arial M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AC906B6-DA20-48FB-B736-9F182FF9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295" y="5252134"/>
            <a:ext cx="2365815" cy="1076325"/>
          </a:xfrm>
          <a:prstGeom prst="rect">
            <a:avLst/>
          </a:prstGeom>
        </p:spPr>
      </p:pic>
      <p:cxnSp>
        <p:nvCxnSpPr>
          <p:cNvPr id="127" name="Google Shape;582;p29">
            <a:extLst>
              <a:ext uri="{FF2B5EF4-FFF2-40B4-BE49-F238E27FC236}">
                <a16:creationId xmlns:a16="http://schemas.microsoft.com/office/drawing/2014/main" id="{F123C0F2-B21A-4BF9-9D3B-9A17532403C2}"/>
              </a:ext>
            </a:extLst>
          </p:cNvPr>
          <p:cNvCxnSpPr>
            <a:cxnSpLocks/>
          </p:cNvCxnSpPr>
          <p:nvPr/>
        </p:nvCxnSpPr>
        <p:spPr>
          <a:xfrm>
            <a:off x="381000" y="2580147"/>
            <a:ext cx="111599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129" name="Google Shape;582;p29">
            <a:extLst>
              <a:ext uri="{FF2B5EF4-FFF2-40B4-BE49-F238E27FC236}">
                <a16:creationId xmlns:a16="http://schemas.microsoft.com/office/drawing/2014/main" id="{182F77EC-7CD2-4CF1-A59F-68C277380C52}"/>
              </a:ext>
            </a:extLst>
          </p:cNvPr>
          <p:cNvCxnSpPr>
            <a:cxnSpLocks/>
          </p:cNvCxnSpPr>
          <p:nvPr/>
        </p:nvCxnSpPr>
        <p:spPr>
          <a:xfrm>
            <a:off x="381000" y="5105400"/>
            <a:ext cx="111599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pic>
        <p:nvPicPr>
          <p:cNvPr id="130" name="Picture 8" descr="So Whatever Happened to Qwest? An Object Lesson in Resisting Government  Surveillance">
            <a:extLst>
              <a:ext uri="{FF2B5EF4-FFF2-40B4-BE49-F238E27FC236}">
                <a16:creationId xmlns:a16="http://schemas.microsoft.com/office/drawing/2014/main" id="{2868582C-5E7A-49C1-933A-DFC3C5B1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17" y="3889986"/>
            <a:ext cx="1116025" cy="1068681"/>
          </a:xfrm>
          <a:prstGeom prst="rect">
            <a:avLst/>
          </a:prstGeom>
          <a:noFill/>
          <a:ln>
            <a:solidFill>
              <a:srgbClr val="5F5F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Worldcom admits $3.8 billion fraud - Information Age">
            <a:extLst>
              <a:ext uri="{FF2B5EF4-FFF2-40B4-BE49-F238E27FC236}">
                <a16:creationId xmlns:a16="http://schemas.microsoft.com/office/drawing/2014/main" id="{B0BA9BA6-FEDA-4D57-B784-DAA56343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34" y="2704036"/>
            <a:ext cx="1114377" cy="1084505"/>
          </a:xfrm>
          <a:prstGeom prst="rect">
            <a:avLst/>
          </a:prstGeom>
          <a:noFill/>
          <a:ln>
            <a:solidFill>
              <a:srgbClr val="0720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Tyco International Ltd announces merger with subsidiary Tyco International  plc | Security News">
            <a:extLst>
              <a:ext uri="{FF2B5EF4-FFF2-40B4-BE49-F238E27FC236}">
                <a16:creationId xmlns:a16="http://schemas.microsoft.com/office/drawing/2014/main" id="{0CF7A518-B0C3-42A8-9501-DFDBC889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7" y="2687861"/>
            <a:ext cx="1114378" cy="110068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4957CD9-89E8-4E33-852E-AF5BEE0E7C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2192" y="3180508"/>
            <a:ext cx="1352929" cy="1527935"/>
          </a:xfrm>
          <a:prstGeom prst="rect">
            <a:avLst/>
          </a:prstGeom>
        </p:spPr>
      </p:pic>
      <p:sp>
        <p:nvSpPr>
          <p:cNvPr id="135" name="Google Shape;1048;p26">
            <a:extLst>
              <a:ext uri="{FF2B5EF4-FFF2-40B4-BE49-F238E27FC236}">
                <a16:creationId xmlns:a16="http://schemas.microsoft.com/office/drawing/2014/main" id="{58095B24-4B7E-4075-B908-33E7AC4D2BBB}"/>
              </a:ext>
            </a:extLst>
          </p:cNvPr>
          <p:cNvSpPr/>
          <p:nvPr/>
        </p:nvSpPr>
        <p:spPr>
          <a:xfrm>
            <a:off x="6413781" y="3635117"/>
            <a:ext cx="428325" cy="530383"/>
          </a:xfrm>
          <a:custGeom>
            <a:avLst/>
            <a:gdLst/>
            <a:ahLst/>
            <a:cxnLst/>
            <a:rect l="l" t="t" r="r" b="b"/>
            <a:pathLst>
              <a:path w="14121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7" y="4894"/>
                </a:lnTo>
                <a:cubicBezTo>
                  <a:pt x="13585" y="4942"/>
                  <a:pt x="13585" y="5001"/>
                  <a:pt x="13537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7" y="9430"/>
                  <a:pt x="8977" y="9347"/>
                </a:cubicBezTo>
                <a:lnTo>
                  <a:pt x="8977" y="7930"/>
                </a:lnTo>
                <a:cubicBezTo>
                  <a:pt x="8977" y="7597"/>
                  <a:pt x="8715" y="7335"/>
                  <a:pt x="8382" y="7335"/>
                </a:cubicBezTo>
                <a:lnTo>
                  <a:pt x="595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5" y="2608"/>
                </a:cubicBezTo>
                <a:lnTo>
                  <a:pt x="8382" y="2608"/>
                </a:lnTo>
                <a:cubicBezTo>
                  <a:pt x="8715" y="2608"/>
                  <a:pt x="8977" y="2334"/>
                  <a:pt x="8977" y="2013"/>
                </a:cubicBezTo>
                <a:lnTo>
                  <a:pt x="8977" y="596"/>
                </a:lnTo>
                <a:cubicBezTo>
                  <a:pt x="8977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5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5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A574376-BD3F-4324-87FE-8AE5CF57FE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6112" y="3364179"/>
            <a:ext cx="2452888" cy="1495425"/>
          </a:xfrm>
          <a:prstGeom prst="rect">
            <a:avLst/>
          </a:prstGeom>
        </p:spPr>
      </p:pic>
      <p:sp>
        <p:nvSpPr>
          <p:cNvPr id="138" name="object 18">
            <a:extLst>
              <a:ext uri="{FF2B5EF4-FFF2-40B4-BE49-F238E27FC236}">
                <a16:creationId xmlns:a16="http://schemas.microsoft.com/office/drawing/2014/main" id="{B8E1E01D-1B88-4CD4-87F7-7C1A52F45CD9}"/>
              </a:ext>
            </a:extLst>
          </p:cNvPr>
          <p:cNvSpPr txBox="1"/>
          <p:nvPr/>
        </p:nvSpPr>
        <p:spPr>
          <a:xfrm>
            <a:off x="838200" y="5229887"/>
            <a:ext cx="1321131" cy="11208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00B0F0"/>
                </a:solidFill>
                <a:latin typeface="+mj-lt"/>
                <a:cs typeface="Arial MT"/>
              </a:rPr>
              <a:t>Scandales financiers à l’échelle nationale</a:t>
            </a:r>
            <a:endParaRPr sz="1800" dirty="0">
              <a:solidFill>
                <a:srgbClr val="00B0F0"/>
              </a:solidFill>
              <a:latin typeface="+mj-lt"/>
              <a:cs typeface="Arial MT"/>
            </a:endParaRPr>
          </a:p>
        </p:txBody>
      </p:sp>
      <p:sp>
        <p:nvSpPr>
          <p:cNvPr id="142" name="Google Shape;1048;p26">
            <a:extLst>
              <a:ext uri="{FF2B5EF4-FFF2-40B4-BE49-F238E27FC236}">
                <a16:creationId xmlns:a16="http://schemas.microsoft.com/office/drawing/2014/main" id="{62FED9D4-B35C-4C3D-929D-3E61E64FB75B}"/>
              </a:ext>
            </a:extLst>
          </p:cNvPr>
          <p:cNvSpPr/>
          <p:nvPr/>
        </p:nvSpPr>
        <p:spPr>
          <a:xfrm>
            <a:off x="6429675" y="5486400"/>
            <a:ext cx="428325" cy="530383"/>
          </a:xfrm>
          <a:custGeom>
            <a:avLst/>
            <a:gdLst/>
            <a:ahLst/>
            <a:cxnLst/>
            <a:rect l="l" t="t" r="r" b="b"/>
            <a:pathLst>
              <a:path w="14121" h="9943" extrusionOk="0">
                <a:moveTo>
                  <a:pt x="9085" y="489"/>
                </a:moveTo>
                <a:cubicBezTo>
                  <a:pt x="9120" y="489"/>
                  <a:pt x="9144" y="501"/>
                  <a:pt x="9156" y="513"/>
                </a:cubicBezTo>
                <a:lnTo>
                  <a:pt x="13537" y="4894"/>
                </a:lnTo>
                <a:cubicBezTo>
                  <a:pt x="13585" y="4942"/>
                  <a:pt x="13585" y="5001"/>
                  <a:pt x="13537" y="5049"/>
                </a:cubicBezTo>
                <a:lnTo>
                  <a:pt x="9156" y="9419"/>
                </a:lnTo>
                <a:cubicBezTo>
                  <a:pt x="9144" y="9442"/>
                  <a:pt x="9120" y="9454"/>
                  <a:pt x="9085" y="9454"/>
                </a:cubicBezTo>
                <a:cubicBezTo>
                  <a:pt x="9049" y="9454"/>
                  <a:pt x="8977" y="9430"/>
                  <a:pt x="8977" y="9347"/>
                </a:cubicBezTo>
                <a:lnTo>
                  <a:pt x="8977" y="7930"/>
                </a:lnTo>
                <a:cubicBezTo>
                  <a:pt x="8977" y="7597"/>
                  <a:pt x="8715" y="7335"/>
                  <a:pt x="8382" y="7335"/>
                </a:cubicBezTo>
                <a:lnTo>
                  <a:pt x="595" y="7335"/>
                </a:lnTo>
                <a:cubicBezTo>
                  <a:pt x="536" y="7335"/>
                  <a:pt x="488" y="7287"/>
                  <a:pt x="488" y="7228"/>
                </a:cubicBezTo>
                <a:lnTo>
                  <a:pt x="488" y="2703"/>
                </a:lnTo>
                <a:cubicBezTo>
                  <a:pt x="488" y="2644"/>
                  <a:pt x="536" y="2608"/>
                  <a:pt x="595" y="2608"/>
                </a:cubicBezTo>
                <a:lnTo>
                  <a:pt x="8382" y="2608"/>
                </a:lnTo>
                <a:cubicBezTo>
                  <a:pt x="8715" y="2608"/>
                  <a:pt x="8977" y="2334"/>
                  <a:pt x="8977" y="2013"/>
                </a:cubicBezTo>
                <a:lnTo>
                  <a:pt x="8977" y="596"/>
                </a:lnTo>
                <a:cubicBezTo>
                  <a:pt x="8977" y="513"/>
                  <a:pt x="9049" y="489"/>
                  <a:pt x="9085" y="489"/>
                </a:cubicBezTo>
                <a:close/>
                <a:moveTo>
                  <a:pt x="9085" y="1"/>
                </a:moveTo>
                <a:cubicBezTo>
                  <a:pt x="8763" y="1"/>
                  <a:pt x="8489" y="263"/>
                  <a:pt x="8489" y="596"/>
                </a:cubicBezTo>
                <a:lnTo>
                  <a:pt x="8489" y="2013"/>
                </a:lnTo>
                <a:cubicBezTo>
                  <a:pt x="8489" y="2061"/>
                  <a:pt x="8442" y="2108"/>
                  <a:pt x="8382" y="2108"/>
                </a:cubicBezTo>
                <a:lnTo>
                  <a:pt x="595" y="2108"/>
                </a:lnTo>
                <a:cubicBezTo>
                  <a:pt x="274" y="2108"/>
                  <a:pt x="0" y="2382"/>
                  <a:pt x="0" y="2703"/>
                </a:cubicBezTo>
                <a:lnTo>
                  <a:pt x="0" y="7228"/>
                </a:lnTo>
                <a:cubicBezTo>
                  <a:pt x="0" y="7561"/>
                  <a:pt x="274" y="7823"/>
                  <a:pt x="595" y="7823"/>
                </a:cubicBezTo>
                <a:lnTo>
                  <a:pt x="8382" y="7823"/>
                </a:lnTo>
                <a:cubicBezTo>
                  <a:pt x="8442" y="7823"/>
                  <a:pt x="8489" y="7871"/>
                  <a:pt x="8489" y="7930"/>
                </a:cubicBezTo>
                <a:lnTo>
                  <a:pt x="8489" y="9347"/>
                </a:lnTo>
                <a:cubicBezTo>
                  <a:pt x="8489" y="9680"/>
                  <a:pt x="8763" y="9942"/>
                  <a:pt x="9085" y="9942"/>
                </a:cubicBezTo>
                <a:cubicBezTo>
                  <a:pt x="9251" y="9942"/>
                  <a:pt x="9394" y="9883"/>
                  <a:pt x="9501" y="9764"/>
                </a:cubicBezTo>
                <a:lnTo>
                  <a:pt x="13883" y="5394"/>
                </a:lnTo>
                <a:cubicBezTo>
                  <a:pt x="14121" y="5156"/>
                  <a:pt x="14121" y="4775"/>
                  <a:pt x="13883" y="4549"/>
                </a:cubicBezTo>
                <a:lnTo>
                  <a:pt x="9501" y="167"/>
                </a:lnTo>
                <a:cubicBezTo>
                  <a:pt x="9394" y="60"/>
                  <a:pt x="9251" y="1"/>
                  <a:pt x="908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35" name="Image 234">
            <a:extLst>
              <a:ext uri="{FF2B5EF4-FFF2-40B4-BE49-F238E27FC236}">
                <a16:creationId xmlns:a16="http://schemas.microsoft.com/office/drawing/2014/main" id="{E6054610-8B75-460D-95AE-8554CF9ACB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2192" y="5232766"/>
            <a:ext cx="4267200" cy="1133475"/>
          </a:xfrm>
          <a:prstGeom prst="rect">
            <a:avLst/>
          </a:prstGeom>
        </p:spPr>
      </p:pic>
      <p:cxnSp>
        <p:nvCxnSpPr>
          <p:cNvPr id="149" name="Google Shape;582;p29">
            <a:extLst>
              <a:ext uri="{FF2B5EF4-FFF2-40B4-BE49-F238E27FC236}">
                <a16:creationId xmlns:a16="http://schemas.microsoft.com/office/drawing/2014/main" id="{19CCB896-A9A3-41A9-A39C-1392CAB87E8F}"/>
              </a:ext>
            </a:extLst>
          </p:cNvPr>
          <p:cNvCxnSpPr>
            <a:cxnSpLocks/>
          </p:cNvCxnSpPr>
          <p:nvPr/>
        </p:nvCxnSpPr>
        <p:spPr>
          <a:xfrm>
            <a:off x="354549" y="6477000"/>
            <a:ext cx="1118642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sp>
        <p:nvSpPr>
          <p:cNvPr id="160" name="Google Shape;395;p22">
            <a:extLst>
              <a:ext uri="{FF2B5EF4-FFF2-40B4-BE49-F238E27FC236}">
                <a16:creationId xmlns:a16="http://schemas.microsoft.com/office/drawing/2014/main" id="{D759D9F3-3550-4896-BE07-E90177121C0B}"/>
              </a:ext>
            </a:extLst>
          </p:cNvPr>
          <p:cNvSpPr txBox="1"/>
          <p:nvPr/>
        </p:nvSpPr>
        <p:spPr>
          <a:xfrm>
            <a:off x="6062133" y="1443938"/>
            <a:ext cx="5478842" cy="108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720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Implication des cabinets d’audit dans plusieurs scandales financiers à l’étranger ayant engendré un certain </a:t>
            </a:r>
            <a:r>
              <a:rPr lang="fr-FR" sz="1600" b="1" dirty="0">
                <a:solidFill>
                  <a:srgbClr val="0720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sentiment de défiance</a:t>
            </a:r>
            <a:r>
              <a:rPr lang="fr-FR" sz="1600" dirty="0">
                <a:solidFill>
                  <a:srgbClr val="072070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vis-à-vis de ce maillon essentiel de la chaîne de l’information financière.</a:t>
            </a:r>
          </a:p>
        </p:txBody>
      </p:sp>
    </p:spTree>
    <p:extLst>
      <p:ext uri="{BB962C8B-B14F-4D97-AF65-F5344CB8AC3E}">
        <p14:creationId xmlns:p14="http://schemas.microsoft.com/office/powerpoint/2010/main" val="14993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35" grpId="0" animBg="1"/>
      <p:bldP spid="138" grpId="0"/>
      <p:bldP spid="142" grpId="0" animBg="1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64D7D93B-04DF-4957-9CFC-FE50D6C32BCD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F3642690-2573-43F3-8E59-703FE355BC48}"/>
              </a:ext>
            </a:extLst>
          </p:cNvPr>
          <p:cNvSpPr txBox="1">
            <a:spLocks/>
          </p:cNvSpPr>
          <p:nvPr/>
        </p:nvSpPr>
        <p:spPr>
          <a:xfrm>
            <a:off x="389324" y="925044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pc="-10" dirty="0">
                <a:solidFill>
                  <a:srgbClr val="0070C0"/>
                </a:solidFill>
                <a:latin typeface="+mj-lt"/>
              </a:rPr>
              <a:t>Les Sept piliers de la LSRF</a:t>
            </a: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204FF1E6-495D-4D54-9045-160E43A0F26E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1. Genèse et piliers de la LSRF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5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25A90-D643-45CC-8F02-0D6289C78EE7}"/>
              </a:ext>
            </a:extLst>
          </p:cNvPr>
          <p:cNvSpPr/>
          <p:nvPr/>
        </p:nvSpPr>
        <p:spPr>
          <a:xfrm>
            <a:off x="5707670" y="1307200"/>
            <a:ext cx="5591820" cy="4765311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A31BA-4582-4AF9-8068-173599407948}"/>
              </a:ext>
            </a:extLst>
          </p:cNvPr>
          <p:cNvSpPr/>
          <p:nvPr/>
        </p:nvSpPr>
        <p:spPr>
          <a:xfrm>
            <a:off x="642517" y="5028276"/>
            <a:ext cx="5099927" cy="1044235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oogle Shape;1796;p43">
            <a:extLst>
              <a:ext uri="{FF2B5EF4-FFF2-40B4-BE49-F238E27FC236}">
                <a16:creationId xmlns:a16="http://schemas.microsoft.com/office/drawing/2014/main" id="{873DA3D1-9134-46B4-9B40-386CC172C56C}"/>
              </a:ext>
            </a:extLst>
          </p:cNvPr>
          <p:cNvGrpSpPr/>
          <p:nvPr/>
        </p:nvGrpSpPr>
        <p:grpSpPr>
          <a:xfrm>
            <a:off x="3882294" y="2256343"/>
            <a:ext cx="3700867" cy="3250633"/>
            <a:chOff x="3184175" y="1936900"/>
            <a:chExt cx="2775650" cy="2437975"/>
          </a:xfrm>
        </p:grpSpPr>
        <p:sp>
          <p:nvSpPr>
            <p:cNvPr id="34" name="Google Shape;1797;p43">
              <a:extLst>
                <a:ext uri="{FF2B5EF4-FFF2-40B4-BE49-F238E27FC236}">
                  <a16:creationId xmlns:a16="http://schemas.microsoft.com/office/drawing/2014/main" id="{894E345B-8052-460F-9355-4F3CFB3FA5DA}"/>
                </a:ext>
              </a:extLst>
            </p:cNvPr>
            <p:cNvSpPr/>
            <p:nvPr/>
          </p:nvSpPr>
          <p:spPr>
            <a:xfrm>
              <a:off x="3184175" y="1936900"/>
              <a:ext cx="2775650" cy="2437975"/>
            </a:xfrm>
            <a:custGeom>
              <a:avLst/>
              <a:gdLst/>
              <a:ahLst/>
              <a:cxnLst/>
              <a:rect l="l" t="t" r="r" b="b"/>
              <a:pathLst>
                <a:path w="111026" h="97519" extrusionOk="0">
                  <a:moveTo>
                    <a:pt x="55569" y="13469"/>
                  </a:moveTo>
                  <a:cubicBezTo>
                    <a:pt x="62277" y="13469"/>
                    <a:pt x="69054" y="15373"/>
                    <a:pt x="75045" y="19353"/>
                  </a:cubicBezTo>
                  <a:cubicBezTo>
                    <a:pt x="91262" y="30128"/>
                    <a:pt x="95691" y="52083"/>
                    <a:pt x="84916" y="68299"/>
                  </a:cubicBezTo>
                  <a:cubicBezTo>
                    <a:pt x="78125" y="78512"/>
                    <a:pt x="66898" y="84047"/>
                    <a:pt x="55464" y="84047"/>
                  </a:cubicBezTo>
                  <a:cubicBezTo>
                    <a:pt x="48756" y="84047"/>
                    <a:pt x="41977" y="82142"/>
                    <a:pt x="35981" y="78157"/>
                  </a:cubicBezTo>
                  <a:cubicBezTo>
                    <a:pt x="19765" y="67394"/>
                    <a:pt x="15336" y="45439"/>
                    <a:pt x="26111" y="29223"/>
                  </a:cubicBezTo>
                  <a:cubicBezTo>
                    <a:pt x="32902" y="19002"/>
                    <a:pt x="44134" y="13469"/>
                    <a:pt x="55569" y="13469"/>
                  </a:cubicBezTo>
                  <a:close/>
                  <a:moveTo>
                    <a:pt x="55585" y="0"/>
                  </a:moveTo>
                  <a:cubicBezTo>
                    <a:pt x="39785" y="0"/>
                    <a:pt x="24270" y="7648"/>
                    <a:pt x="14883" y="21770"/>
                  </a:cubicBezTo>
                  <a:cubicBezTo>
                    <a:pt x="0" y="44165"/>
                    <a:pt x="6120" y="74502"/>
                    <a:pt x="28528" y="89385"/>
                  </a:cubicBezTo>
                  <a:cubicBezTo>
                    <a:pt x="36807" y="94887"/>
                    <a:pt x="46172" y="97519"/>
                    <a:pt x="55440" y="97519"/>
                  </a:cubicBezTo>
                  <a:cubicBezTo>
                    <a:pt x="71242" y="97519"/>
                    <a:pt x="86762" y="89869"/>
                    <a:pt x="96143" y="75752"/>
                  </a:cubicBezTo>
                  <a:cubicBezTo>
                    <a:pt x="111026" y="53345"/>
                    <a:pt x="104906" y="23020"/>
                    <a:pt x="82511" y="8137"/>
                  </a:cubicBezTo>
                  <a:cubicBezTo>
                    <a:pt x="74224" y="2633"/>
                    <a:pt x="64856" y="0"/>
                    <a:pt x="5558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35" name="Google Shape;1798;p43">
              <a:extLst>
                <a:ext uri="{FF2B5EF4-FFF2-40B4-BE49-F238E27FC236}">
                  <a16:creationId xmlns:a16="http://schemas.microsoft.com/office/drawing/2014/main" id="{4838B902-0CB0-467B-B1D4-9407C35EEF89}"/>
                </a:ext>
              </a:extLst>
            </p:cNvPr>
            <p:cNvSpPr/>
            <p:nvPr/>
          </p:nvSpPr>
          <p:spPr>
            <a:xfrm>
              <a:off x="4004500" y="2595375"/>
              <a:ext cx="1149575" cy="1141925"/>
            </a:xfrm>
            <a:custGeom>
              <a:avLst/>
              <a:gdLst/>
              <a:ahLst/>
              <a:cxnLst/>
              <a:rect l="l" t="t" r="r" b="b"/>
              <a:pathLst>
                <a:path w="45983" h="45677" extrusionOk="0">
                  <a:moveTo>
                    <a:pt x="23004" y="1"/>
                  </a:moveTo>
                  <a:cubicBezTo>
                    <a:pt x="22909" y="1"/>
                    <a:pt x="22813" y="1"/>
                    <a:pt x="22718" y="2"/>
                  </a:cubicBezTo>
                  <a:cubicBezTo>
                    <a:pt x="10097" y="157"/>
                    <a:pt x="1" y="10516"/>
                    <a:pt x="168" y="23124"/>
                  </a:cubicBezTo>
                  <a:cubicBezTo>
                    <a:pt x="321" y="35638"/>
                    <a:pt x="10513" y="45677"/>
                    <a:pt x="22992" y="45677"/>
                  </a:cubicBezTo>
                  <a:cubicBezTo>
                    <a:pt x="23087" y="45677"/>
                    <a:pt x="23182" y="45676"/>
                    <a:pt x="23278" y="45675"/>
                  </a:cubicBezTo>
                  <a:cubicBezTo>
                    <a:pt x="35886" y="45508"/>
                    <a:pt x="45983" y="35162"/>
                    <a:pt x="45828" y="22553"/>
                  </a:cubicBezTo>
                  <a:cubicBezTo>
                    <a:pt x="45674" y="10040"/>
                    <a:pt x="35483" y="1"/>
                    <a:pt x="2300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Objectifs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dirty="0">
                  <a:solidFill>
                    <a:srgbClr val="FFFFFF"/>
                  </a:solidFill>
                  <a:latin typeface="+mj-lt"/>
                  <a:sym typeface="Fira Sans Extra Condensed Medium"/>
                </a:rPr>
                <a:t>LSRF</a:t>
              </a:r>
              <a:endParaRPr sz="24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699EB0F-656D-4A4F-BEE9-AC832E9B2F07}"/>
              </a:ext>
            </a:extLst>
          </p:cNvPr>
          <p:cNvGrpSpPr/>
          <p:nvPr/>
        </p:nvGrpSpPr>
        <p:grpSpPr>
          <a:xfrm>
            <a:off x="5988495" y="4720641"/>
            <a:ext cx="4267685" cy="1289624"/>
            <a:chOff x="6161627" y="4457948"/>
            <a:chExt cx="4267685" cy="1289624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0DFDFF39-0A00-4A1B-B0C1-57FB4A279EC1}"/>
                </a:ext>
              </a:extLst>
            </p:cNvPr>
            <p:cNvSpPr txBox="1"/>
            <p:nvPr/>
          </p:nvSpPr>
          <p:spPr>
            <a:xfrm>
              <a:off x="6924111" y="5180750"/>
              <a:ext cx="3505201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71F70"/>
                  </a:solidFill>
                  <a:latin typeface="+mj-lt"/>
                  <a:cs typeface="Arial MT"/>
                </a:rPr>
                <a:t>Renforcement de la transparence des sociétés commerciales</a:t>
              </a:r>
              <a:endParaRPr sz="1800" dirty="0">
                <a:solidFill>
                  <a:srgbClr val="071F70"/>
                </a:solidFill>
                <a:latin typeface="+mj-lt"/>
                <a:cs typeface="Arial MT"/>
              </a:endParaRPr>
            </a:p>
          </p:txBody>
        </p:sp>
        <p:sp>
          <p:nvSpPr>
            <p:cNvPr id="39" name="Google Shape;1800;p43">
              <a:extLst>
                <a:ext uri="{FF2B5EF4-FFF2-40B4-BE49-F238E27FC236}">
                  <a16:creationId xmlns:a16="http://schemas.microsoft.com/office/drawing/2014/main" id="{85437495-B4B9-4922-9363-CA37EF9B7232}"/>
                </a:ext>
              </a:extLst>
            </p:cNvPr>
            <p:cNvSpPr/>
            <p:nvPr/>
          </p:nvSpPr>
          <p:spPr>
            <a:xfrm>
              <a:off x="6161627" y="4457948"/>
              <a:ext cx="758466" cy="772399"/>
            </a:xfrm>
            <a:custGeom>
              <a:avLst/>
              <a:gdLst/>
              <a:ahLst/>
              <a:cxnLst/>
              <a:rect l="l" t="t" r="r" b="b"/>
              <a:pathLst>
                <a:path w="22754" h="23172" extrusionOk="0">
                  <a:moveTo>
                    <a:pt x="11406" y="1"/>
                  </a:moveTo>
                  <a:cubicBezTo>
                    <a:pt x="11355" y="1"/>
                    <a:pt x="11304" y="1"/>
                    <a:pt x="11252" y="2"/>
                  </a:cubicBezTo>
                  <a:cubicBezTo>
                    <a:pt x="5013" y="73"/>
                    <a:pt x="1" y="5205"/>
                    <a:pt x="84" y="11455"/>
                  </a:cubicBezTo>
                  <a:cubicBezTo>
                    <a:pt x="155" y="17643"/>
                    <a:pt x="5203" y="22625"/>
                    <a:pt x="11384" y="22625"/>
                  </a:cubicBezTo>
                  <a:cubicBezTo>
                    <a:pt x="11435" y="22625"/>
                    <a:pt x="11487" y="22624"/>
                    <a:pt x="11538" y="22623"/>
                  </a:cubicBezTo>
                  <a:cubicBezTo>
                    <a:pt x="13026" y="22612"/>
                    <a:pt x="14443" y="22302"/>
                    <a:pt x="15741" y="21754"/>
                  </a:cubicBezTo>
                  <a:lnTo>
                    <a:pt x="20599" y="23171"/>
                  </a:lnTo>
                  <a:lnTo>
                    <a:pt x="20599" y="23171"/>
                  </a:lnTo>
                  <a:lnTo>
                    <a:pt x="19598" y="19099"/>
                  </a:lnTo>
                  <a:cubicBezTo>
                    <a:pt x="21563" y="17039"/>
                    <a:pt x="22754" y="14242"/>
                    <a:pt x="22706" y="11170"/>
                  </a:cubicBezTo>
                  <a:cubicBezTo>
                    <a:pt x="22635" y="4970"/>
                    <a:pt x="17587" y="1"/>
                    <a:pt x="114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6C31604-5A42-4DE2-B8DA-A1BB375722E6}"/>
              </a:ext>
            </a:extLst>
          </p:cNvPr>
          <p:cNvGrpSpPr/>
          <p:nvPr/>
        </p:nvGrpSpPr>
        <p:grpSpPr>
          <a:xfrm>
            <a:off x="1136025" y="4720043"/>
            <a:ext cx="4355636" cy="1298939"/>
            <a:chOff x="1309157" y="4457350"/>
            <a:chExt cx="4355636" cy="1298939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990E57E9-21AC-40A4-BC0E-501334A5348A}"/>
                </a:ext>
              </a:extLst>
            </p:cNvPr>
            <p:cNvSpPr txBox="1"/>
            <p:nvPr/>
          </p:nvSpPr>
          <p:spPr>
            <a:xfrm>
              <a:off x="1309157" y="4912468"/>
              <a:ext cx="3505200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070C0"/>
                  </a:solidFill>
                  <a:latin typeface="+mj-lt"/>
                  <a:cs typeface="Arial MT"/>
                </a:rPr>
                <a:t>Renforcement de la responsabilité des organes de contrôle et de direction des sociétés commerciales</a:t>
              </a:r>
              <a:endParaRPr sz="1800" dirty="0">
                <a:solidFill>
                  <a:srgbClr val="0070C0"/>
                </a:solidFill>
                <a:latin typeface="+mj-lt"/>
                <a:cs typeface="Arial MT"/>
              </a:endParaRPr>
            </a:p>
          </p:txBody>
        </p:sp>
        <p:sp>
          <p:nvSpPr>
            <p:cNvPr id="42" name="Google Shape;1805;p43">
              <a:extLst>
                <a:ext uri="{FF2B5EF4-FFF2-40B4-BE49-F238E27FC236}">
                  <a16:creationId xmlns:a16="http://schemas.microsoft.com/office/drawing/2014/main" id="{A5C3AEA9-BEA2-4FC9-9467-EB6B548ABD01}"/>
                </a:ext>
              </a:extLst>
            </p:cNvPr>
            <p:cNvSpPr/>
            <p:nvPr/>
          </p:nvSpPr>
          <p:spPr>
            <a:xfrm>
              <a:off x="4905526" y="4457350"/>
              <a:ext cx="759267" cy="773600"/>
            </a:xfrm>
            <a:custGeom>
              <a:avLst/>
              <a:gdLst/>
              <a:ahLst/>
              <a:cxnLst/>
              <a:rect l="l" t="t" r="r" b="b"/>
              <a:pathLst>
                <a:path w="22778" h="23208" extrusionOk="0">
                  <a:moveTo>
                    <a:pt x="11406" y="1"/>
                  </a:moveTo>
                  <a:cubicBezTo>
                    <a:pt x="11355" y="1"/>
                    <a:pt x="11303" y="1"/>
                    <a:pt x="11252" y="2"/>
                  </a:cubicBezTo>
                  <a:cubicBezTo>
                    <a:pt x="5001" y="73"/>
                    <a:pt x="0" y="5205"/>
                    <a:pt x="72" y="11456"/>
                  </a:cubicBezTo>
                  <a:cubicBezTo>
                    <a:pt x="120" y="14432"/>
                    <a:pt x="1310" y="17135"/>
                    <a:pt x="3227" y="19135"/>
                  </a:cubicBezTo>
                  <a:lnTo>
                    <a:pt x="2227" y="23207"/>
                  </a:lnTo>
                  <a:lnTo>
                    <a:pt x="7108" y="21790"/>
                  </a:lnTo>
                  <a:cubicBezTo>
                    <a:pt x="8429" y="22318"/>
                    <a:pt x="9859" y="22625"/>
                    <a:pt x="11369" y="22625"/>
                  </a:cubicBezTo>
                  <a:cubicBezTo>
                    <a:pt x="11425" y="22625"/>
                    <a:pt x="11481" y="22625"/>
                    <a:pt x="11538" y="22624"/>
                  </a:cubicBezTo>
                  <a:cubicBezTo>
                    <a:pt x="17776" y="22540"/>
                    <a:pt x="22777" y="17421"/>
                    <a:pt x="22706" y="11170"/>
                  </a:cubicBezTo>
                  <a:cubicBezTo>
                    <a:pt x="22623" y="4971"/>
                    <a:pt x="17586" y="1"/>
                    <a:pt x="114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665A779-CF6E-4340-904F-A2B5EDE4FC55}"/>
              </a:ext>
            </a:extLst>
          </p:cNvPr>
          <p:cNvGrpSpPr/>
          <p:nvPr/>
        </p:nvGrpSpPr>
        <p:grpSpPr>
          <a:xfrm>
            <a:off x="6708827" y="3664276"/>
            <a:ext cx="4395640" cy="754534"/>
            <a:chOff x="6881959" y="3401583"/>
            <a:chExt cx="4395640" cy="754534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84E80D4B-5582-4181-A35F-02FD04F53326}"/>
                </a:ext>
              </a:extLst>
            </p:cNvPr>
            <p:cNvSpPr txBox="1"/>
            <p:nvPr/>
          </p:nvSpPr>
          <p:spPr>
            <a:xfrm>
              <a:off x="8102820" y="3565653"/>
              <a:ext cx="3174779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070C0"/>
                  </a:solidFill>
                  <a:latin typeface="+mj-lt"/>
                  <a:cs typeface="Arial MT"/>
                </a:rPr>
                <a:t>Institution légale de Co-CAC avec collégialité limitée</a:t>
              </a:r>
              <a:endParaRPr sz="1800" dirty="0">
                <a:solidFill>
                  <a:srgbClr val="0070C0"/>
                </a:solidFill>
                <a:latin typeface="+mj-lt"/>
                <a:cs typeface="Arial MT"/>
              </a:endParaRPr>
            </a:p>
          </p:txBody>
        </p:sp>
        <p:sp>
          <p:nvSpPr>
            <p:cNvPr id="45" name="Google Shape;1810;p43">
              <a:extLst>
                <a:ext uri="{FF2B5EF4-FFF2-40B4-BE49-F238E27FC236}">
                  <a16:creationId xmlns:a16="http://schemas.microsoft.com/office/drawing/2014/main" id="{AABA58DE-312E-447B-A150-6B145B447F95}"/>
                </a:ext>
              </a:extLst>
            </p:cNvPr>
            <p:cNvSpPr/>
            <p:nvPr/>
          </p:nvSpPr>
          <p:spPr>
            <a:xfrm>
              <a:off x="6881959" y="3401583"/>
              <a:ext cx="758067" cy="754534"/>
            </a:xfrm>
            <a:custGeom>
              <a:avLst/>
              <a:gdLst/>
              <a:ahLst/>
              <a:cxnLst/>
              <a:rect l="l" t="t" r="r" b="b"/>
              <a:pathLst>
                <a:path w="22742" h="22636" extrusionOk="0">
                  <a:moveTo>
                    <a:pt x="11384" y="0"/>
                  </a:moveTo>
                  <a:cubicBezTo>
                    <a:pt x="11340" y="0"/>
                    <a:pt x="11296" y="0"/>
                    <a:pt x="11252" y="1"/>
                  </a:cubicBezTo>
                  <a:cubicBezTo>
                    <a:pt x="5013" y="84"/>
                    <a:pt x="1" y="5216"/>
                    <a:pt x="84" y="11455"/>
                  </a:cubicBezTo>
                  <a:cubicBezTo>
                    <a:pt x="155" y="17661"/>
                    <a:pt x="5215" y="22635"/>
                    <a:pt x="11405" y="22635"/>
                  </a:cubicBezTo>
                  <a:cubicBezTo>
                    <a:pt x="11450" y="22635"/>
                    <a:pt x="11494" y="22635"/>
                    <a:pt x="11538" y="22634"/>
                  </a:cubicBezTo>
                  <a:cubicBezTo>
                    <a:pt x="13895" y="22599"/>
                    <a:pt x="16074" y="21849"/>
                    <a:pt x="17872" y="20599"/>
                  </a:cubicBezTo>
                  <a:lnTo>
                    <a:pt x="21860" y="21551"/>
                  </a:lnTo>
                  <a:lnTo>
                    <a:pt x="20729" y="17717"/>
                  </a:lnTo>
                  <a:cubicBezTo>
                    <a:pt x="22003" y="15860"/>
                    <a:pt x="22742" y="13598"/>
                    <a:pt x="22706" y="11181"/>
                  </a:cubicBezTo>
                  <a:cubicBezTo>
                    <a:pt x="22635" y="4974"/>
                    <a:pt x="17575" y="0"/>
                    <a:pt x="113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459C5E6-5842-4A39-89D3-61AF832F1173}"/>
              </a:ext>
            </a:extLst>
          </p:cNvPr>
          <p:cNvGrpSpPr/>
          <p:nvPr/>
        </p:nvGrpSpPr>
        <p:grpSpPr>
          <a:xfrm>
            <a:off x="407358" y="2415502"/>
            <a:ext cx="4659636" cy="937824"/>
            <a:chOff x="580490" y="2152809"/>
            <a:chExt cx="4659636" cy="937824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71D17717-45EC-4AD5-90ED-52C0039A7F12}"/>
                </a:ext>
              </a:extLst>
            </p:cNvPr>
            <p:cNvSpPr txBox="1"/>
            <p:nvPr/>
          </p:nvSpPr>
          <p:spPr>
            <a:xfrm>
              <a:off x="580490" y="2152809"/>
              <a:ext cx="3883335" cy="8566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070C0"/>
                  </a:solidFill>
                  <a:latin typeface="+mj-lt"/>
                  <a:cs typeface="Arial MT"/>
                </a:rPr>
                <a:t>Organisation de l'activité de gestion de portefeuilles de valeurs mobilières pour le compte de tiers</a:t>
              </a:r>
              <a:endParaRPr sz="1800" dirty="0">
                <a:solidFill>
                  <a:srgbClr val="0070C0"/>
                </a:solidFill>
                <a:latin typeface="+mj-lt"/>
                <a:cs typeface="Arial MT"/>
              </a:endParaRPr>
            </a:p>
          </p:txBody>
        </p:sp>
        <p:sp>
          <p:nvSpPr>
            <p:cNvPr id="48" name="Google Shape;1815;p43">
              <a:extLst>
                <a:ext uri="{FF2B5EF4-FFF2-40B4-BE49-F238E27FC236}">
                  <a16:creationId xmlns:a16="http://schemas.microsoft.com/office/drawing/2014/main" id="{0B64A375-2066-4BBB-B74A-597E28B56860}"/>
                </a:ext>
              </a:extLst>
            </p:cNvPr>
            <p:cNvSpPr/>
            <p:nvPr/>
          </p:nvSpPr>
          <p:spPr>
            <a:xfrm>
              <a:off x="4482459" y="2336466"/>
              <a:ext cx="757667" cy="754167"/>
            </a:xfrm>
            <a:custGeom>
              <a:avLst/>
              <a:gdLst/>
              <a:ahLst/>
              <a:cxnLst/>
              <a:rect l="l" t="t" r="r" b="b"/>
              <a:pathLst>
                <a:path w="22730" h="22625" extrusionOk="0">
                  <a:moveTo>
                    <a:pt x="11346" y="1"/>
                  </a:moveTo>
                  <a:cubicBezTo>
                    <a:pt x="11295" y="1"/>
                    <a:pt x="11244" y="1"/>
                    <a:pt x="11192" y="2"/>
                  </a:cubicBezTo>
                  <a:cubicBezTo>
                    <a:pt x="8561" y="38"/>
                    <a:pt x="6156" y="966"/>
                    <a:pt x="4251" y="2490"/>
                  </a:cubicBezTo>
                  <a:lnTo>
                    <a:pt x="179" y="1478"/>
                  </a:lnTo>
                  <a:lnTo>
                    <a:pt x="1429" y="5848"/>
                  </a:lnTo>
                  <a:cubicBezTo>
                    <a:pt x="512" y="7515"/>
                    <a:pt x="0" y="9420"/>
                    <a:pt x="24" y="11456"/>
                  </a:cubicBezTo>
                  <a:cubicBezTo>
                    <a:pt x="95" y="17655"/>
                    <a:pt x="5143" y="22625"/>
                    <a:pt x="11324" y="22625"/>
                  </a:cubicBezTo>
                  <a:cubicBezTo>
                    <a:pt x="11375" y="22625"/>
                    <a:pt x="11427" y="22625"/>
                    <a:pt x="11478" y="22624"/>
                  </a:cubicBezTo>
                  <a:cubicBezTo>
                    <a:pt x="17729" y="22552"/>
                    <a:pt x="22729" y="17421"/>
                    <a:pt x="22646" y="11170"/>
                  </a:cubicBezTo>
                  <a:cubicBezTo>
                    <a:pt x="22575" y="4982"/>
                    <a:pt x="17527" y="1"/>
                    <a:pt x="113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0D10F46-80FF-4C62-AE69-C8CF74936591}"/>
              </a:ext>
            </a:extLst>
          </p:cNvPr>
          <p:cNvGrpSpPr/>
          <p:nvPr/>
        </p:nvGrpSpPr>
        <p:grpSpPr>
          <a:xfrm>
            <a:off x="6455627" y="2502022"/>
            <a:ext cx="4611223" cy="851488"/>
            <a:chOff x="6628759" y="2239329"/>
            <a:chExt cx="4611223" cy="851488"/>
          </a:xfrm>
        </p:grpSpPr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A2F4E5CD-E193-438C-A81D-530085E39947}"/>
                </a:ext>
              </a:extLst>
            </p:cNvPr>
            <p:cNvSpPr txBox="1"/>
            <p:nvPr/>
          </p:nvSpPr>
          <p:spPr>
            <a:xfrm>
              <a:off x="8065203" y="2239329"/>
              <a:ext cx="3174779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71F70"/>
                  </a:solidFill>
                  <a:latin typeface="+mj-lt"/>
                  <a:cs typeface="Arial MT"/>
                </a:rPr>
                <a:t>Renforcement de l'indépendance des CAC</a:t>
              </a:r>
              <a:endParaRPr sz="1800" dirty="0">
                <a:solidFill>
                  <a:srgbClr val="071F70"/>
                </a:solidFill>
                <a:latin typeface="+mj-lt"/>
                <a:cs typeface="Arial MT"/>
              </a:endParaRPr>
            </a:p>
          </p:txBody>
        </p:sp>
        <p:sp>
          <p:nvSpPr>
            <p:cNvPr id="54" name="Google Shape;1820;p43">
              <a:extLst>
                <a:ext uri="{FF2B5EF4-FFF2-40B4-BE49-F238E27FC236}">
                  <a16:creationId xmlns:a16="http://schemas.microsoft.com/office/drawing/2014/main" id="{69C24A74-27E9-4DBB-BC2E-423566177153}"/>
                </a:ext>
              </a:extLst>
            </p:cNvPr>
            <p:cNvSpPr/>
            <p:nvPr/>
          </p:nvSpPr>
          <p:spPr>
            <a:xfrm>
              <a:off x="6628759" y="2336284"/>
              <a:ext cx="759233" cy="754533"/>
            </a:xfrm>
            <a:custGeom>
              <a:avLst/>
              <a:gdLst/>
              <a:ahLst/>
              <a:cxnLst/>
              <a:rect l="l" t="t" r="r" b="b"/>
              <a:pathLst>
                <a:path w="22777" h="22636" extrusionOk="0">
                  <a:moveTo>
                    <a:pt x="11355" y="1"/>
                  </a:moveTo>
                  <a:cubicBezTo>
                    <a:pt x="11320" y="1"/>
                    <a:pt x="11286" y="1"/>
                    <a:pt x="11252" y="1"/>
                  </a:cubicBezTo>
                  <a:cubicBezTo>
                    <a:pt x="5001" y="84"/>
                    <a:pt x="0" y="5216"/>
                    <a:pt x="72" y="11455"/>
                  </a:cubicBezTo>
                  <a:cubicBezTo>
                    <a:pt x="155" y="17661"/>
                    <a:pt x="5203" y="22635"/>
                    <a:pt x="11393" y="22635"/>
                  </a:cubicBezTo>
                  <a:cubicBezTo>
                    <a:pt x="11437" y="22635"/>
                    <a:pt x="11481" y="22635"/>
                    <a:pt x="11526" y="22635"/>
                  </a:cubicBezTo>
                  <a:cubicBezTo>
                    <a:pt x="17776" y="22551"/>
                    <a:pt x="22777" y="17432"/>
                    <a:pt x="22706" y="11181"/>
                  </a:cubicBezTo>
                  <a:cubicBezTo>
                    <a:pt x="22682" y="9121"/>
                    <a:pt x="22098" y="7204"/>
                    <a:pt x="21122" y="5549"/>
                  </a:cubicBezTo>
                  <a:lnTo>
                    <a:pt x="22289" y="1477"/>
                  </a:lnTo>
                  <a:lnTo>
                    <a:pt x="22289" y="1477"/>
                  </a:lnTo>
                  <a:lnTo>
                    <a:pt x="18407" y="2442"/>
                  </a:lnTo>
                  <a:cubicBezTo>
                    <a:pt x="16468" y="914"/>
                    <a:pt x="14018" y="1"/>
                    <a:pt x="1135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BD13726-A0E7-46BB-B81E-B27FADD3A220}"/>
              </a:ext>
            </a:extLst>
          </p:cNvPr>
          <p:cNvGrpSpPr/>
          <p:nvPr/>
        </p:nvGrpSpPr>
        <p:grpSpPr>
          <a:xfrm>
            <a:off x="611182" y="3664276"/>
            <a:ext cx="4179178" cy="1022050"/>
            <a:chOff x="784314" y="3401583"/>
            <a:chExt cx="4179178" cy="1022050"/>
          </a:xfrm>
        </p:grpSpPr>
        <p:sp>
          <p:nvSpPr>
            <p:cNvPr id="80" name="object 18">
              <a:extLst>
                <a:ext uri="{FF2B5EF4-FFF2-40B4-BE49-F238E27FC236}">
                  <a16:creationId xmlns:a16="http://schemas.microsoft.com/office/drawing/2014/main" id="{27956DB0-6683-45AC-90B3-43A24046389D}"/>
                </a:ext>
              </a:extLst>
            </p:cNvPr>
            <p:cNvSpPr txBox="1"/>
            <p:nvPr/>
          </p:nvSpPr>
          <p:spPr>
            <a:xfrm>
              <a:off x="784314" y="3579812"/>
              <a:ext cx="3233844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71F70"/>
                  </a:solidFill>
                  <a:latin typeface="+mj-lt"/>
                  <a:cs typeface="Arial MT"/>
                </a:rPr>
                <a:t>Renforcement de la politique de divulgation financière des sociétés et de leur bonne gouvernance</a:t>
              </a:r>
              <a:endParaRPr sz="1800" dirty="0">
                <a:solidFill>
                  <a:srgbClr val="071F70"/>
                </a:solidFill>
                <a:latin typeface="+mj-lt"/>
                <a:cs typeface="Arial MT"/>
              </a:endParaRPr>
            </a:p>
          </p:txBody>
        </p:sp>
        <p:sp>
          <p:nvSpPr>
            <p:cNvPr id="81" name="Google Shape;1825;p43">
              <a:extLst>
                <a:ext uri="{FF2B5EF4-FFF2-40B4-BE49-F238E27FC236}">
                  <a16:creationId xmlns:a16="http://schemas.microsoft.com/office/drawing/2014/main" id="{B9AB7EF0-BDCB-4A41-8FEF-5E42DBA61970}"/>
                </a:ext>
              </a:extLst>
            </p:cNvPr>
            <p:cNvSpPr/>
            <p:nvPr/>
          </p:nvSpPr>
          <p:spPr>
            <a:xfrm>
              <a:off x="4203859" y="3401583"/>
              <a:ext cx="759633" cy="754534"/>
            </a:xfrm>
            <a:custGeom>
              <a:avLst/>
              <a:gdLst/>
              <a:ahLst/>
              <a:cxnLst/>
              <a:rect l="l" t="t" r="r" b="b"/>
              <a:pathLst>
                <a:path w="22789" h="22636" extrusionOk="0">
                  <a:moveTo>
                    <a:pt x="11384" y="0"/>
                  </a:moveTo>
                  <a:cubicBezTo>
                    <a:pt x="11340" y="0"/>
                    <a:pt x="11296" y="1"/>
                    <a:pt x="11252" y="1"/>
                  </a:cubicBezTo>
                  <a:cubicBezTo>
                    <a:pt x="5001" y="84"/>
                    <a:pt x="0" y="5216"/>
                    <a:pt x="84" y="11455"/>
                  </a:cubicBezTo>
                  <a:cubicBezTo>
                    <a:pt x="107" y="13479"/>
                    <a:pt x="655" y="15360"/>
                    <a:pt x="1608" y="16991"/>
                  </a:cubicBezTo>
                  <a:lnTo>
                    <a:pt x="393" y="21075"/>
                  </a:lnTo>
                  <a:lnTo>
                    <a:pt x="393" y="21075"/>
                  </a:lnTo>
                  <a:lnTo>
                    <a:pt x="4310" y="20134"/>
                  </a:lnTo>
                  <a:cubicBezTo>
                    <a:pt x="6250" y="21701"/>
                    <a:pt x="8707" y="22636"/>
                    <a:pt x="11387" y="22636"/>
                  </a:cubicBezTo>
                  <a:cubicBezTo>
                    <a:pt x="11437" y="22636"/>
                    <a:pt x="11487" y="22635"/>
                    <a:pt x="11537" y="22635"/>
                  </a:cubicBezTo>
                  <a:cubicBezTo>
                    <a:pt x="17788" y="22551"/>
                    <a:pt x="22789" y="17432"/>
                    <a:pt x="22705" y="11181"/>
                  </a:cubicBezTo>
                  <a:cubicBezTo>
                    <a:pt x="22634" y="4974"/>
                    <a:pt x="17575" y="0"/>
                    <a:pt x="113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D3EDC48A-A427-4FDF-845A-82DEF91AD664}"/>
              </a:ext>
            </a:extLst>
          </p:cNvPr>
          <p:cNvGrpSpPr/>
          <p:nvPr/>
        </p:nvGrpSpPr>
        <p:grpSpPr>
          <a:xfrm>
            <a:off x="5344860" y="1561399"/>
            <a:ext cx="5375422" cy="1264277"/>
            <a:chOff x="5517992" y="1298706"/>
            <a:chExt cx="5375422" cy="1264277"/>
          </a:xfrm>
        </p:grpSpPr>
        <p:sp>
          <p:nvSpPr>
            <p:cNvPr id="83" name="object 18">
              <a:extLst>
                <a:ext uri="{FF2B5EF4-FFF2-40B4-BE49-F238E27FC236}">
                  <a16:creationId xmlns:a16="http://schemas.microsoft.com/office/drawing/2014/main" id="{56DB6A1E-B036-442D-AD86-E24199A8AFA9}"/>
                </a:ext>
              </a:extLst>
            </p:cNvPr>
            <p:cNvSpPr txBox="1"/>
            <p:nvPr/>
          </p:nvSpPr>
          <p:spPr>
            <a:xfrm>
              <a:off x="6854814" y="1298706"/>
              <a:ext cx="403860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fr-FR" sz="1800" dirty="0">
                  <a:solidFill>
                    <a:srgbClr val="0070C0"/>
                  </a:solidFill>
                  <a:latin typeface="+mj-lt"/>
                  <a:cs typeface="Arial MT"/>
                </a:rPr>
                <a:t>Renforcement de la présence des CAC dans toutes les sociétés commerciales</a:t>
              </a:r>
              <a:endParaRPr sz="1800" dirty="0">
                <a:solidFill>
                  <a:srgbClr val="0070C0"/>
                </a:solidFill>
                <a:latin typeface="+mj-lt"/>
                <a:cs typeface="Arial MT"/>
              </a:endParaRPr>
            </a:p>
          </p:txBody>
        </p:sp>
        <p:sp>
          <p:nvSpPr>
            <p:cNvPr id="84" name="Google Shape;1830;p43">
              <a:extLst>
                <a:ext uri="{FF2B5EF4-FFF2-40B4-BE49-F238E27FC236}">
                  <a16:creationId xmlns:a16="http://schemas.microsoft.com/office/drawing/2014/main" id="{D26AA31B-7062-412B-B887-3B466AD6E69C}"/>
                </a:ext>
              </a:extLst>
            </p:cNvPr>
            <p:cNvSpPr/>
            <p:nvPr/>
          </p:nvSpPr>
          <p:spPr>
            <a:xfrm>
              <a:off x="5517992" y="1668972"/>
              <a:ext cx="758867" cy="894011"/>
            </a:xfrm>
            <a:custGeom>
              <a:avLst/>
              <a:gdLst/>
              <a:ahLst/>
              <a:cxnLst/>
              <a:rect l="l" t="t" r="r" b="b"/>
              <a:pathLst>
                <a:path w="22766" h="26065" extrusionOk="0">
                  <a:moveTo>
                    <a:pt x="11312" y="1"/>
                  </a:moveTo>
                  <a:lnTo>
                    <a:pt x="9204" y="3644"/>
                  </a:lnTo>
                  <a:cubicBezTo>
                    <a:pt x="3942" y="4668"/>
                    <a:pt x="1" y="9335"/>
                    <a:pt x="60" y="14884"/>
                  </a:cubicBezTo>
                  <a:cubicBezTo>
                    <a:pt x="143" y="21090"/>
                    <a:pt x="5203" y="26064"/>
                    <a:pt x="11382" y="26064"/>
                  </a:cubicBezTo>
                  <a:cubicBezTo>
                    <a:pt x="11426" y="26064"/>
                    <a:pt x="11470" y="26064"/>
                    <a:pt x="11514" y="26063"/>
                  </a:cubicBezTo>
                  <a:cubicBezTo>
                    <a:pt x="17765" y="25980"/>
                    <a:pt x="22766" y="20849"/>
                    <a:pt x="22694" y="14610"/>
                  </a:cubicBezTo>
                  <a:cubicBezTo>
                    <a:pt x="22623" y="9085"/>
                    <a:pt x="18622" y="4549"/>
                    <a:pt x="13383" y="3608"/>
                  </a:cubicBezTo>
                  <a:lnTo>
                    <a:pt x="11312" y="1"/>
                  </a:lnTo>
                  <a:close/>
                </a:path>
              </a:pathLst>
            </a:custGeom>
            <a:solidFill>
              <a:srgbClr val="E11F1F"/>
            </a:solidFill>
            <a:ln>
              <a:noFill/>
            </a:ln>
          </p:spPr>
          <p:txBody>
            <a:bodyPr spcFirstLastPara="1" wrap="square" lIns="121900" tIns="243833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b="1" i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 b="1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705600" y="2591591"/>
            <a:ext cx="5410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solidFill>
                  <a:srgbClr val="002060"/>
                </a:solidFill>
                <a:latin typeface="+mj-lt"/>
              </a:rPr>
              <a:t>Le contrôle légal avant LSRF: trajectoire historique et institutionnelle</a:t>
            </a:r>
          </a:p>
        </p:txBody>
      </p:sp>
      <p:sp>
        <p:nvSpPr>
          <p:cNvPr id="5" name="Freeform 124">
            <a:extLst>
              <a:ext uri="{FF2B5EF4-FFF2-40B4-BE49-F238E27FC236}">
                <a16:creationId xmlns:a16="http://schemas.microsoft.com/office/drawing/2014/main" id="{889B980D-ABFC-4D2E-AB85-9B2ACF3AFE69}"/>
              </a:ext>
            </a:extLst>
          </p:cNvPr>
          <p:cNvSpPr>
            <a:spLocks/>
          </p:cNvSpPr>
          <p:nvPr/>
        </p:nvSpPr>
        <p:spPr bwMode="auto">
          <a:xfrm>
            <a:off x="6705600" y="1066800"/>
            <a:ext cx="762000" cy="1181100"/>
          </a:xfrm>
          <a:custGeom>
            <a:avLst/>
            <a:gdLst>
              <a:gd name="T0" fmla="*/ 2147483646 w 308"/>
              <a:gd name="T1" fmla="*/ 2147483646 h 467"/>
              <a:gd name="T2" fmla="*/ 2147483646 w 308"/>
              <a:gd name="T3" fmla="*/ 2147483646 h 467"/>
              <a:gd name="T4" fmla="*/ 0 w 308"/>
              <a:gd name="T5" fmla="*/ 2147483646 h 467"/>
              <a:gd name="T6" fmla="*/ 2147483646 w 308"/>
              <a:gd name="T7" fmla="*/ 2147483646 h 467"/>
              <a:gd name="T8" fmla="*/ 2147483646 w 308"/>
              <a:gd name="T9" fmla="*/ 2147483646 h 467"/>
              <a:gd name="T10" fmla="*/ 2147483646 w 308"/>
              <a:gd name="T11" fmla="*/ 2147483646 h 467"/>
              <a:gd name="T12" fmla="*/ 2147483646 w 308"/>
              <a:gd name="T13" fmla="*/ 2147483646 h 467"/>
              <a:gd name="T14" fmla="*/ 2147483646 w 308"/>
              <a:gd name="T15" fmla="*/ 2147483646 h 467"/>
              <a:gd name="T16" fmla="*/ 2147483646 w 308"/>
              <a:gd name="T17" fmla="*/ 2147483646 h 467"/>
              <a:gd name="T18" fmla="*/ 2147483646 w 308"/>
              <a:gd name="T19" fmla="*/ 2147483646 h 467"/>
              <a:gd name="T20" fmla="*/ 2147483646 w 308"/>
              <a:gd name="T21" fmla="*/ 2147483646 h 467"/>
              <a:gd name="T22" fmla="*/ 2147483646 w 308"/>
              <a:gd name="T23" fmla="*/ 2147483646 h 467"/>
              <a:gd name="T24" fmla="*/ 2147483646 w 308"/>
              <a:gd name="T25" fmla="*/ 2147483646 h 467"/>
              <a:gd name="T26" fmla="*/ 2147483646 w 308"/>
              <a:gd name="T27" fmla="*/ 2147483646 h 467"/>
              <a:gd name="T28" fmla="*/ 2147483646 w 308"/>
              <a:gd name="T29" fmla="*/ 0 h 467"/>
              <a:gd name="T30" fmla="*/ 2147483646 w 308"/>
              <a:gd name="T31" fmla="*/ 2147483646 h 467"/>
              <a:gd name="T32" fmla="*/ 2147483646 w 308"/>
              <a:gd name="T33" fmla="*/ 2147483646 h 467"/>
              <a:gd name="T34" fmla="*/ 2147483646 w 308"/>
              <a:gd name="T35" fmla="*/ 2147483646 h 467"/>
              <a:gd name="T36" fmla="*/ 2147483646 w 308"/>
              <a:gd name="T37" fmla="*/ 2147483646 h 467"/>
              <a:gd name="T38" fmla="*/ 2147483646 w 308"/>
              <a:gd name="T39" fmla="*/ 2147483646 h 467"/>
              <a:gd name="T40" fmla="*/ 2147483646 w 308"/>
              <a:gd name="T41" fmla="*/ 2147483646 h 467"/>
              <a:gd name="T42" fmla="*/ 2147483646 w 308"/>
              <a:gd name="T43" fmla="*/ 2147483646 h 467"/>
              <a:gd name="T44" fmla="*/ 2147483646 w 308"/>
              <a:gd name="T45" fmla="*/ 2147483646 h 467"/>
              <a:gd name="T46" fmla="*/ 2147483646 w 308"/>
              <a:gd name="T47" fmla="*/ 2147483646 h 4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08" h="467">
                <a:moveTo>
                  <a:pt x="308" y="412"/>
                </a:moveTo>
                <a:lnTo>
                  <a:pt x="308" y="467"/>
                </a:lnTo>
                <a:lnTo>
                  <a:pt x="0" y="467"/>
                </a:lnTo>
                <a:cubicBezTo>
                  <a:pt x="0" y="453"/>
                  <a:pt x="2" y="440"/>
                  <a:pt x="7" y="428"/>
                </a:cubicBezTo>
                <a:cubicBezTo>
                  <a:pt x="15" y="407"/>
                  <a:pt x="27" y="386"/>
                  <a:pt x="45" y="366"/>
                </a:cubicBezTo>
                <a:cubicBezTo>
                  <a:pt x="62" y="345"/>
                  <a:pt x="87" y="322"/>
                  <a:pt x="119" y="295"/>
                </a:cubicBezTo>
                <a:cubicBezTo>
                  <a:pt x="170" y="254"/>
                  <a:pt x="204" y="221"/>
                  <a:pt x="222" y="197"/>
                </a:cubicBezTo>
                <a:cubicBezTo>
                  <a:pt x="240" y="172"/>
                  <a:pt x="249" y="149"/>
                  <a:pt x="249" y="128"/>
                </a:cubicBezTo>
                <a:cubicBezTo>
                  <a:pt x="249" y="105"/>
                  <a:pt x="241" y="86"/>
                  <a:pt x="224" y="71"/>
                </a:cubicBezTo>
                <a:cubicBezTo>
                  <a:pt x="208" y="55"/>
                  <a:pt x="187" y="47"/>
                  <a:pt x="161" y="47"/>
                </a:cubicBezTo>
                <a:cubicBezTo>
                  <a:pt x="134" y="47"/>
                  <a:pt x="112" y="56"/>
                  <a:pt x="95" y="72"/>
                </a:cubicBezTo>
                <a:cubicBezTo>
                  <a:pt x="78" y="89"/>
                  <a:pt x="70" y="111"/>
                  <a:pt x="70" y="141"/>
                </a:cubicBezTo>
                <a:lnTo>
                  <a:pt x="11" y="135"/>
                </a:lnTo>
                <a:cubicBezTo>
                  <a:pt x="15" y="91"/>
                  <a:pt x="30" y="57"/>
                  <a:pt x="57" y="34"/>
                </a:cubicBezTo>
                <a:cubicBezTo>
                  <a:pt x="83" y="11"/>
                  <a:pt x="118" y="0"/>
                  <a:pt x="162" y="0"/>
                </a:cubicBezTo>
                <a:cubicBezTo>
                  <a:pt x="207" y="0"/>
                  <a:pt x="242" y="12"/>
                  <a:pt x="268" y="37"/>
                </a:cubicBezTo>
                <a:cubicBezTo>
                  <a:pt x="294" y="62"/>
                  <a:pt x="307" y="93"/>
                  <a:pt x="307" y="129"/>
                </a:cubicBezTo>
                <a:cubicBezTo>
                  <a:pt x="307" y="148"/>
                  <a:pt x="304" y="166"/>
                  <a:pt x="296" y="184"/>
                </a:cubicBezTo>
                <a:cubicBezTo>
                  <a:pt x="288" y="202"/>
                  <a:pt x="276" y="221"/>
                  <a:pt x="258" y="241"/>
                </a:cubicBezTo>
                <a:cubicBezTo>
                  <a:pt x="240" y="261"/>
                  <a:pt x="211" y="288"/>
                  <a:pt x="170" y="323"/>
                </a:cubicBezTo>
                <a:cubicBezTo>
                  <a:pt x="136" y="352"/>
                  <a:pt x="114" y="371"/>
                  <a:pt x="104" y="381"/>
                </a:cubicBezTo>
                <a:cubicBezTo>
                  <a:pt x="94" y="392"/>
                  <a:pt x="86" y="402"/>
                  <a:pt x="80" y="412"/>
                </a:cubicBezTo>
                <a:lnTo>
                  <a:pt x="308" y="41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B71F109-E4E0-4BB6-8CB8-07471B26610A}"/>
              </a:ext>
            </a:extLst>
          </p:cNvPr>
          <p:cNvSpPr txBox="1">
            <a:spLocks/>
          </p:cNvSpPr>
          <p:nvPr/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dirty="0">
                <a:solidFill>
                  <a:srgbClr val="002060"/>
                </a:solidFill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6</a:t>
            </a:fld>
            <a:endParaRPr lang="fr-FR" sz="12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215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older 6">
            <a:extLst>
              <a:ext uri="{FF2B5EF4-FFF2-40B4-BE49-F238E27FC236}">
                <a16:creationId xmlns:a16="http://schemas.microsoft.com/office/drawing/2014/main" id="{FBCEFFE4-3048-493F-BDB6-AD96C4A497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385738" y="6415778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7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6908556-3D15-4B30-9E60-F0203FC8DC14}"/>
              </a:ext>
            </a:extLst>
          </p:cNvPr>
          <p:cNvGrpSpPr/>
          <p:nvPr/>
        </p:nvGrpSpPr>
        <p:grpSpPr>
          <a:xfrm>
            <a:off x="461397" y="1832494"/>
            <a:ext cx="2524621" cy="2213873"/>
            <a:chOff x="1132745" y="1761470"/>
            <a:chExt cx="2524621" cy="221387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68A7361-4885-42EB-B14D-14AAAFF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766" y="1761470"/>
              <a:ext cx="2514600" cy="1924050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EC25ECD-F912-49DC-98B2-28B0149FF20F}"/>
                </a:ext>
              </a:extLst>
            </p:cNvPr>
            <p:cNvSpPr txBox="1"/>
            <p:nvPr/>
          </p:nvSpPr>
          <p:spPr>
            <a:xfrm>
              <a:off x="1132745" y="3685520"/>
              <a:ext cx="2479398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kern="0"/>
              </a:defPPr>
              <a:lvl1pPr marL="12700" marR="5080" algn="l">
                <a:lnSpc>
                  <a:spcPct val="100000"/>
                </a:lnSpc>
                <a:spcBef>
                  <a:spcPts val="100"/>
                </a:spcBef>
                <a:defRPr>
                  <a:solidFill>
                    <a:srgbClr val="B31E3A"/>
                  </a:solidFill>
                  <a:latin typeface="Arial MT"/>
                  <a:cs typeface="Arial MT"/>
                </a:defRPr>
              </a:lvl1pPr>
            </a:lstStyle>
            <a:p>
              <a:pPr algn="ctr"/>
              <a:r>
                <a:rPr lang="fr-FR" i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J.O.T., du 22 mars 1930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0DB55BA-2A74-436E-A05C-175DECA8361C}"/>
              </a:ext>
            </a:extLst>
          </p:cNvPr>
          <p:cNvGrpSpPr/>
          <p:nvPr/>
        </p:nvGrpSpPr>
        <p:grpSpPr>
          <a:xfrm>
            <a:off x="3663010" y="4549177"/>
            <a:ext cx="8057029" cy="1541097"/>
            <a:chOff x="3670901" y="4471092"/>
            <a:chExt cx="8057029" cy="1541097"/>
          </a:xfrm>
        </p:grpSpPr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30600D8-AFF6-4F6A-B1BE-862876968459}"/>
                </a:ext>
              </a:extLst>
            </p:cNvPr>
            <p:cNvSpPr txBox="1"/>
            <p:nvPr/>
          </p:nvSpPr>
          <p:spPr>
            <a:xfrm>
              <a:off x="3730253" y="4564532"/>
              <a:ext cx="7938324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1800" b="1" i="0" u="none" strike="noStrike" baseline="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Art. 32. alinéa 1</a:t>
              </a:r>
              <a:r>
                <a:rPr lang="fr-FR" sz="1800" b="1" i="0" u="none" strike="noStrike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er</a:t>
              </a:r>
              <a:r>
                <a:rPr lang="fr-FR" sz="1800" b="1" i="0" u="none" strike="noStrike" baseline="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 de la loi française du 24 juillet 1867 sur les sociétés</a:t>
              </a:r>
              <a:endParaRPr lang="fr-FR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just"/>
              <a:endParaRPr lang="fr-FR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just"/>
              <a:r>
                <a:rPr lang="fr-FR" sz="1800" b="0" i="0" u="none" strike="noStrike" baseline="0" dirty="0">
                  <a:solidFill>
                    <a:srgbClr val="071F70"/>
                  </a:solidFill>
                  <a:latin typeface="+mj-lt"/>
                </a:rPr>
                <a:t>L’assemblée générale annuelle désigne </a:t>
              </a:r>
              <a:r>
                <a:rPr lang="fr-FR" sz="1800" b="1" i="0" u="none" strike="noStrike" baseline="0" dirty="0">
                  <a:solidFill>
                    <a:srgbClr val="B31E3A"/>
                  </a:solidFill>
                  <a:latin typeface="+mj-lt"/>
                </a:rPr>
                <a:t>un ou plusieurs commissaires</a:t>
              </a:r>
              <a:r>
                <a:rPr lang="fr-FR" sz="1800" b="0" i="0" u="none" strike="noStrike" baseline="0" dirty="0">
                  <a:solidFill>
                    <a:srgbClr val="071F70"/>
                  </a:solidFill>
                  <a:latin typeface="+mj-lt"/>
                </a:rPr>
                <a:t>, </a:t>
              </a:r>
              <a:r>
                <a:rPr lang="fr-FR" sz="1800" b="1" i="0" u="none" strike="noStrike" baseline="0" dirty="0">
                  <a:solidFill>
                    <a:srgbClr val="4949E7"/>
                  </a:solidFill>
                  <a:latin typeface="+mj-lt"/>
                </a:rPr>
                <a:t>associés ou non</a:t>
              </a:r>
              <a:r>
                <a:rPr lang="fr-FR" sz="1800" b="0" i="0" u="none" strike="noStrike" baseline="0" dirty="0">
                  <a:solidFill>
                    <a:srgbClr val="071F70"/>
                  </a:solidFill>
                  <a:latin typeface="+mj-lt"/>
                </a:rPr>
                <a:t>, chargés de faire </a:t>
              </a:r>
              <a:r>
                <a:rPr lang="fr-FR" sz="1800" b="1" i="0" u="none" strike="noStrike" baseline="0" dirty="0">
                  <a:solidFill>
                    <a:srgbClr val="0070C0"/>
                  </a:solidFill>
                  <a:latin typeface="+mj-lt"/>
                </a:rPr>
                <a:t>un rapport </a:t>
              </a:r>
              <a:r>
                <a:rPr lang="fr-FR" sz="1800" b="0" i="0" u="none" strike="noStrike" baseline="0" dirty="0">
                  <a:solidFill>
                    <a:srgbClr val="071F70"/>
                  </a:solidFill>
                  <a:latin typeface="+mj-lt"/>
                </a:rPr>
                <a:t>à l’assemblée générale de l’année suivante </a:t>
              </a:r>
              <a:r>
                <a:rPr lang="fr-FR" sz="1800" b="1" i="0" u="none" strike="noStrike" baseline="0" dirty="0">
                  <a:solidFill>
                    <a:srgbClr val="00B050"/>
                  </a:solidFill>
                  <a:latin typeface="+mj-lt"/>
                </a:rPr>
                <a:t>sur la situation de la société, sur le bilan et comptes présentés par les administrateurs</a:t>
              </a:r>
              <a:r>
                <a:rPr lang="fr-FR" sz="1800" b="0" i="0" u="none" strike="noStrike" baseline="0" dirty="0">
                  <a:solidFill>
                    <a:srgbClr val="071F70"/>
                  </a:solidFill>
                  <a:latin typeface="+mj-lt"/>
                </a:rPr>
                <a:t>.</a:t>
              </a:r>
              <a:endParaRPr lang="fr-FR" dirty="0">
                <a:solidFill>
                  <a:srgbClr val="071F70"/>
                </a:solidFill>
                <a:latin typeface="+mj-lt"/>
              </a:endParaRPr>
            </a:p>
          </p:txBody>
        </p:sp>
        <p:sp>
          <p:nvSpPr>
            <p:cNvPr id="11" name="Demi-cadre 10">
              <a:extLst>
                <a:ext uri="{FF2B5EF4-FFF2-40B4-BE49-F238E27FC236}">
                  <a16:creationId xmlns:a16="http://schemas.microsoft.com/office/drawing/2014/main" id="{AB2CF76C-2494-42FB-9A38-8DC7FBCBD689}"/>
                </a:ext>
              </a:extLst>
            </p:cNvPr>
            <p:cNvSpPr/>
            <p:nvPr/>
          </p:nvSpPr>
          <p:spPr>
            <a:xfrm rot="10800000">
              <a:off x="11200074" y="5325375"/>
              <a:ext cx="527856" cy="686814"/>
            </a:xfrm>
            <a:prstGeom prst="halfFrame">
              <a:avLst>
                <a:gd name="adj1" fmla="val 25926"/>
                <a:gd name="adj2" fmla="val 2063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79" name="Demi-cadre 78">
              <a:extLst>
                <a:ext uri="{FF2B5EF4-FFF2-40B4-BE49-F238E27FC236}">
                  <a16:creationId xmlns:a16="http://schemas.microsoft.com/office/drawing/2014/main" id="{895EAB12-D22A-4BA2-8771-BCDE051A6969}"/>
                </a:ext>
              </a:extLst>
            </p:cNvPr>
            <p:cNvSpPr/>
            <p:nvPr/>
          </p:nvSpPr>
          <p:spPr>
            <a:xfrm rot="10800000" flipH="1" flipV="1">
              <a:off x="3670901" y="4471092"/>
              <a:ext cx="556077" cy="686816"/>
            </a:xfrm>
            <a:prstGeom prst="halfFrame">
              <a:avLst>
                <a:gd name="adj1" fmla="val 25926"/>
                <a:gd name="adj2" fmla="val 2063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80" name="Flèche : droite rayée 79">
            <a:extLst>
              <a:ext uri="{FF2B5EF4-FFF2-40B4-BE49-F238E27FC236}">
                <a16:creationId xmlns:a16="http://schemas.microsoft.com/office/drawing/2014/main" id="{3FB1552A-3391-4224-AC0D-2E317E1404A7}"/>
              </a:ext>
            </a:extLst>
          </p:cNvPr>
          <p:cNvSpPr/>
          <p:nvPr/>
        </p:nvSpPr>
        <p:spPr>
          <a:xfrm rot="5400000">
            <a:off x="7518063" y="4170834"/>
            <a:ext cx="432014" cy="511555"/>
          </a:xfrm>
          <a:prstGeom prst="striped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C310AA0-A02B-4103-957A-8170266B91F3}"/>
              </a:ext>
            </a:extLst>
          </p:cNvPr>
          <p:cNvGrpSpPr/>
          <p:nvPr/>
        </p:nvGrpSpPr>
        <p:grpSpPr>
          <a:xfrm>
            <a:off x="3720276" y="1700092"/>
            <a:ext cx="7938324" cy="2414708"/>
            <a:chOff x="3720276" y="1700092"/>
            <a:chExt cx="7938324" cy="2414708"/>
          </a:xfrm>
        </p:grpSpPr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3AD769BF-A7C6-4BF3-8E72-EF855506C6C5}"/>
                </a:ext>
              </a:extLst>
            </p:cNvPr>
            <p:cNvSpPr txBox="1"/>
            <p:nvPr/>
          </p:nvSpPr>
          <p:spPr>
            <a:xfrm>
              <a:off x="3720276" y="2614492"/>
              <a:ext cx="7938324" cy="150030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wrap="square" lIns="0" tIns="12700" rIns="0" bIns="0" rtlCol="0" anchor="ctr">
              <a:noAutofit/>
            </a:bodyPr>
            <a:lstStyle/>
            <a:p>
              <a:pPr marL="393750" marR="121285" indent="-285750" algn="just">
                <a:lnSpc>
                  <a:spcPct val="10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99085" algn="l"/>
                </a:tabLst>
              </a:pPr>
              <a:r>
                <a:rPr lang="fr-FR" sz="1600" b="1" spc="-10" dirty="0">
                  <a:solidFill>
                    <a:srgbClr val="071F70"/>
                  </a:solidFill>
                  <a:latin typeface="+mj-lt"/>
                  <a:cs typeface="Arial MT"/>
                </a:rPr>
                <a:t>Article premier. – </a:t>
              </a:r>
              <a:r>
                <a:rPr lang="fr-FR" sz="1600" spc="-10" dirty="0">
                  <a:solidFill>
                    <a:srgbClr val="071F70"/>
                  </a:solidFill>
                  <a:latin typeface="+mj-lt"/>
                  <a:cs typeface="Arial MT"/>
                </a:rPr>
                <a:t>Les sociétés anonymes et les sociétés en commandite par actions ne peuvent se former dans la </a:t>
              </a:r>
              <a:r>
                <a:rPr lang="fr-FR" sz="1600" b="1" spc="-10" dirty="0">
                  <a:solidFill>
                    <a:srgbClr val="0070C0"/>
                  </a:solidFill>
                  <a:latin typeface="+mj-lt"/>
                  <a:cs typeface="Arial MT"/>
                </a:rPr>
                <a:t>Régence</a:t>
              </a:r>
              <a:r>
                <a:rPr lang="fr-FR" sz="1600" spc="-10" dirty="0">
                  <a:solidFill>
                    <a:srgbClr val="071F70"/>
                  </a:solidFill>
                  <a:latin typeface="+mj-lt"/>
                  <a:cs typeface="Arial MT"/>
                </a:rPr>
                <a:t> que dans les conditions prévues par la </a:t>
              </a:r>
              <a:r>
                <a:rPr lang="fr-FR" sz="1600" b="1" spc="-10" dirty="0">
                  <a:solidFill>
                    <a:srgbClr val="B31E3A"/>
                  </a:solidFill>
                  <a:latin typeface="+mj-lt"/>
                  <a:cs typeface="Arial MT"/>
                </a:rPr>
                <a:t>loi française du 24 juillet 1867</a:t>
              </a:r>
              <a:r>
                <a:rPr lang="fr-FR" sz="1600" spc="-10" dirty="0">
                  <a:solidFill>
                    <a:srgbClr val="071F70"/>
                  </a:solidFill>
                  <a:latin typeface="+mj-lt"/>
                  <a:cs typeface="Arial MT"/>
                </a:rPr>
                <a:t> modifiée par les lois du 1</a:t>
              </a:r>
              <a:r>
                <a:rPr lang="fr-FR" sz="1600" spc="-10" baseline="30000" dirty="0">
                  <a:solidFill>
                    <a:srgbClr val="071F70"/>
                  </a:solidFill>
                  <a:latin typeface="+mj-lt"/>
                  <a:cs typeface="Arial MT"/>
                </a:rPr>
                <a:t>er</a:t>
              </a:r>
              <a:r>
                <a:rPr lang="fr-FR" sz="1600" spc="-10" dirty="0">
                  <a:solidFill>
                    <a:srgbClr val="071F70"/>
                  </a:solidFill>
                  <a:latin typeface="+mj-lt"/>
                  <a:cs typeface="Arial MT"/>
                </a:rPr>
                <a:t> août 1893, 16 novembre 1903 et 22 novembre 1913. Elles seront régies également per les dispositions de ladite loi pour tout ce qui touche leur </a:t>
              </a:r>
              <a:r>
                <a:rPr lang="fr-FR" sz="1600" b="1" spc="-10" dirty="0">
                  <a:solidFill>
                    <a:srgbClr val="00B050"/>
                  </a:solidFill>
                  <a:latin typeface="+mj-lt"/>
                  <a:cs typeface="Arial MT"/>
                </a:rPr>
                <a:t>fonctionnement</a:t>
              </a:r>
              <a:r>
                <a:rPr lang="fr-FR" sz="1600" spc="-10" dirty="0">
                  <a:solidFill>
                    <a:srgbClr val="071F70"/>
                  </a:solidFill>
                  <a:latin typeface="+mj-lt"/>
                  <a:cs typeface="Arial MT"/>
                </a:rPr>
                <a:t> et leur dissolution. – …</a:t>
              </a:r>
            </a:p>
          </p:txBody>
        </p:sp>
        <p:sp>
          <p:nvSpPr>
            <p:cNvPr id="35" name="Google Shape;368;p25">
              <a:extLst>
                <a:ext uri="{FF2B5EF4-FFF2-40B4-BE49-F238E27FC236}">
                  <a16:creationId xmlns:a16="http://schemas.microsoft.com/office/drawing/2014/main" id="{097F0D18-5C49-48F3-B4D4-91A68FA1AA75}"/>
                </a:ext>
              </a:extLst>
            </p:cNvPr>
            <p:cNvSpPr/>
            <p:nvPr/>
          </p:nvSpPr>
          <p:spPr>
            <a:xfrm>
              <a:off x="3868866" y="1700092"/>
              <a:ext cx="3293934" cy="756600"/>
            </a:xfrm>
            <a:prstGeom prst="roundRect">
              <a:avLst>
                <a:gd name="adj" fmla="val 233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FFFF00"/>
                  </a:solidFill>
                  <a:latin typeface="+mj-lt"/>
                  <a:ea typeface="Montserrat SemiBold"/>
                  <a:cs typeface="Montserrat SemiBold"/>
                  <a:sym typeface="Montserrat SemiBold"/>
                </a:rPr>
                <a:t>Décret beylical du 28 février 1930 relatif aux sociétés par actions</a:t>
              </a:r>
            </a:p>
          </p:txBody>
        </p:sp>
        <p:sp>
          <p:nvSpPr>
            <p:cNvPr id="37" name="Google Shape;370;p25">
              <a:extLst>
                <a:ext uri="{FF2B5EF4-FFF2-40B4-BE49-F238E27FC236}">
                  <a16:creationId xmlns:a16="http://schemas.microsoft.com/office/drawing/2014/main" id="{FE47D581-F2C1-4A17-9204-754B622A2C67}"/>
                </a:ext>
              </a:extLst>
            </p:cNvPr>
            <p:cNvSpPr/>
            <p:nvPr/>
          </p:nvSpPr>
          <p:spPr>
            <a:xfrm>
              <a:off x="4001216" y="2343143"/>
              <a:ext cx="138300" cy="138300"/>
            </a:xfrm>
            <a:prstGeom prst="ellipse">
              <a:avLst/>
            </a:pr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9" name="Google Shape;371;p25">
              <a:extLst>
                <a:ext uri="{FF2B5EF4-FFF2-40B4-BE49-F238E27FC236}">
                  <a16:creationId xmlns:a16="http://schemas.microsoft.com/office/drawing/2014/main" id="{BC6A85F2-B82E-4844-87F5-BA2A4F64E3AD}"/>
                </a:ext>
              </a:extLst>
            </p:cNvPr>
            <p:cNvSpPr/>
            <p:nvPr/>
          </p:nvSpPr>
          <p:spPr>
            <a:xfrm>
              <a:off x="4001216" y="2681100"/>
              <a:ext cx="138300" cy="138300"/>
            </a:xfrm>
            <a:prstGeom prst="ellipse">
              <a:avLst/>
            </a:pr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0" name="Google Shape;372;p25">
              <a:extLst>
                <a:ext uri="{FF2B5EF4-FFF2-40B4-BE49-F238E27FC236}">
                  <a16:creationId xmlns:a16="http://schemas.microsoft.com/office/drawing/2014/main" id="{BA3485E7-A52D-4682-9FEE-99BFBC563863}"/>
                </a:ext>
              </a:extLst>
            </p:cNvPr>
            <p:cNvSpPr/>
            <p:nvPr/>
          </p:nvSpPr>
          <p:spPr>
            <a:xfrm>
              <a:off x="4031066" y="2376708"/>
              <a:ext cx="78600" cy="407700"/>
            </a:xfrm>
            <a:prstGeom prst="roundRect">
              <a:avLst>
                <a:gd name="adj" fmla="val 50000"/>
              </a:avLst>
            </a:prstGeom>
            <a:solidFill>
              <a:srgbClr val="0055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211A4E0-3564-4CDE-A913-7B5E234A664A}"/>
                </a:ext>
              </a:extLst>
            </p:cNvPr>
            <p:cNvGrpSpPr/>
            <p:nvPr/>
          </p:nvGrpSpPr>
          <p:grpSpPr>
            <a:xfrm>
              <a:off x="4552282" y="2343143"/>
              <a:ext cx="138300" cy="476257"/>
              <a:chOff x="4643041" y="2343143"/>
              <a:chExt cx="138300" cy="476257"/>
            </a:xfrm>
          </p:grpSpPr>
          <p:sp>
            <p:nvSpPr>
              <p:cNvPr id="42" name="Google Shape;373;p25">
                <a:extLst>
                  <a:ext uri="{FF2B5EF4-FFF2-40B4-BE49-F238E27FC236}">
                    <a16:creationId xmlns:a16="http://schemas.microsoft.com/office/drawing/2014/main" id="{D57B2294-CB6E-4250-99F2-16F441C460B2}"/>
                  </a:ext>
                </a:extLst>
              </p:cNvPr>
              <p:cNvSpPr/>
              <p:nvPr/>
            </p:nvSpPr>
            <p:spPr>
              <a:xfrm>
                <a:off x="4643041" y="2343143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43" name="Google Shape;374;p25">
                <a:extLst>
                  <a:ext uri="{FF2B5EF4-FFF2-40B4-BE49-F238E27FC236}">
                    <a16:creationId xmlns:a16="http://schemas.microsoft.com/office/drawing/2014/main" id="{78C7A673-8EF7-4630-B632-9317033BEDA7}"/>
                  </a:ext>
                </a:extLst>
              </p:cNvPr>
              <p:cNvSpPr/>
              <p:nvPr/>
            </p:nvSpPr>
            <p:spPr>
              <a:xfrm>
                <a:off x="4643041" y="2681100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44" name="Google Shape;375;p25">
                <a:extLst>
                  <a:ext uri="{FF2B5EF4-FFF2-40B4-BE49-F238E27FC236}">
                    <a16:creationId xmlns:a16="http://schemas.microsoft.com/office/drawing/2014/main" id="{D52E91F1-426B-485D-B51F-66EF85840A8C}"/>
                  </a:ext>
                </a:extLst>
              </p:cNvPr>
              <p:cNvSpPr/>
              <p:nvPr/>
            </p:nvSpPr>
            <p:spPr>
              <a:xfrm>
                <a:off x="4672891" y="2376708"/>
                <a:ext cx="78600" cy="407700"/>
              </a:xfrm>
              <a:prstGeom prst="roundRect">
                <a:avLst>
                  <a:gd name="adj" fmla="val 50000"/>
                </a:avLst>
              </a:prstGeom>
              <a:solidFill>
                <a:srgbClr val="005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4F94591D-0B80-427E-8A69-9EA1D582C178}"/>
                </a:ext>
              </a:extLst>
            </p:cNvPr>
            <p:cNvGrpSpPr/>
            <p:nvPr/>
          </p:nvGrpSpPr>
          <p:grpSpPr>
            <a:xfrm>
              <a:off x="5153452" y="2350898"/>
              <a:ext cx="138300" cy="476257"/>
              <a:chOff x="4643041" y="2343143"/>
              <a:chExt cx="138300" cy="476257"/>
            </a:xfrm>
          </p:grpSpPr>
          <p:sp>
            <p:nvSpPr>
              <p:cNvPr id="53" name="Google Shape;373;p25">
                <a:extLst>
                  <a:ext uri="{FF2B5EF4-FFF2-40B4-BE49-F238E27FC236}">
                    <a16:creationId xmlns:a16="http://schemas.microsoft.com/office/drawing/2014/main" id="{27709E96-F929-4757-925B-7632F064F3BD}"/>
                  </a:ext>
                </a:extLst>
              </p:cNvPr>
              <p:cNvSpPr/>
              <p:nvPr/>
            </p:nvSpPr>
            <p:spPr>
              <a:xfrm>
                <a:off x="4643041" y="2343143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54" name="Google Shape;374;p25">
                <a:extLst>
                  <a:ext uri="{FF2B5EF4-FFF2-40B4-BE49-F238E27FC236}">
                    <a16:creationId xmlns:a16="http://schemas.microsoft.com/office/drawing/2014/main" id="{5881025D-6079-4B9F-8B37-9D1680C601CC}"/>
                  </a:ext>
                </a:extLst>
              </p:cNvPr>
              <p:cNvSpPr/>
              <p:nvPr/>
            </p:nvSpPr>
            <p:spPr>
              <a:xfrm>
                <a:off x="4643041" y="2681100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55" name="Google Shape;375;p25">
                <a:extLst>
                  <a:ext uri="{FF2B5EF4-FFF2-40B4-BE49-F238E27FC236}">
                    <a16:creationId xmlns:a16="http://schemas.microsoft.com/office/drawing/2014/main" id="{D38AEC26-D3AD-44D8-B074-2497BDEEA221}"/>
                  </a:ext>
                </a:extLst>
              </p:cNvPr>
              <p:cNvSpPr/>
              <p:nvPr/>
            </p:nvSpPr>
            <p:spPr>
              <a:xfrm>
                <a:off x="4672891" y="2376708"/>
                <a:ext cx="78600" cy="407700"/>
              </a:xfrm>
              <a:prstGeom prst="roundRect">
                <a:avLst>
                  <a:gd name="adj" fmla="val 50000"/>
                </a:avLst>
              </a:prstGeom>
              <a:solidFill>
                <a:srgbClr val="005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96629E23-9A26-40BB-B083-F7EB929EBD3F}"/>
                </a:ext>
              </a:extLst>
            </p:cNvPr>
            <p:cNvGrpSpPr/>
            <p:nvPr/>
          </p:nvGrpSpPr>
          <p:grpSpPr>
            <a:xfrm>
              <a:off x="5765427" y="2350898"/>
              <a:ext cx="138300" cy="476257"/>
              <a:chOff x="4643041" y="2343143"/>
              <a:chExt cx="138300" cy="476257"/>
            </a:xfrm>
          </p:grpSpPr>
          <p:sp>
            <p:nvSpPr>
              <p:cNvPr id="57" name="Google Shape;373;p25">
                <a:extLst>
                  <a:ext uri="{FF2B5EF4-FFF2-40B4-BE49-F238E27FC236}">
                    <a16:creationId xmlns:a16="http://schemas.microsoft.com/office/drawing/2014/main" id="{281AB44B-0B4B-4FAD-A821-F7981BC48948}"/>
                  </a:ext>
                </a:extLst>
              </p:cNvPr>
              <p:cNvSpPr/>
              <p:nvPr/>
            </p:nvSpPr>
            <p:spPr>
              <a:xfrm>
                <a:off x="4643041" y="2343143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58" name="Google Shape;374;p25">
                <a:extLst>
                  <a:ext uri="{FF2B5EF4-FFF2-40B4-BE49-F238E27FC236}">
                    <a16:creationId xmlns:a16="http://schemas.microsoft.com/office/drawing/2014/main" id="{17926E35-C4F5-43E6-A7E9-E3843799DE61}"/>
                  </a:ext>
                </a:extLst>
              </p:cNvPr>
              <p:cNvSpPr/>
              <p:nvPr/>
            </p:nvSpPr>
            <p:spPr>
              <a:xfrm>
                <a:off x="4643041" y="2681100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0" name="Google Shape;375;p25">
                <a:extLst>
                  <a:ext uri="{FF2B5EF4-FFF2-40B4-BE49-F238E27FC236}">
                    <a16:creationId xmlns:a16="http://schemas.microsoft.com/office/drawing/2014/main" id="{E5E9A629-89A4-4833-8CEF-E6EE210AF0E3}"/>
                  </a:ext>
                </a:extLst>
              </p:cNvPr>
              <p:cNvSpPr/>
              <p:nvPr/>
            </p:nvSpPr>
            <p:spPr>
              <a:xfrm>
                <a:off x="4672891" y="2376708"/>
                <a:ext cx="78600" cy="407700"/>
              </a:xfrm>
              <a:prstGeom prst="roundRect">
                <a:avLst>
                  <a:gd name="adj" fmla="val 50000"/>
                </a:avLst>
              </a:prstGeom>
              <a:solidFill>
                <a:srgbClr val="005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482B00B-1F2D-45CB-A6A7-A57977087498}"/>
                </a:ext>
              </a:extLst>
            </p:cNvPr>
            <p:cNvGrpSpPr/>
            <p:nvPr/>
          </p:nvGrpSpPr>
          <p:grpSpPr>
            <a:xfrm>
              <a:off x="6354900" y="2330910"/>
              <a:ext cx="138300" cy="476257"/>
              <a:chOff x="4643041" y="2343143"/>
              <a:chExt cx="138300" cy="476257"/>
            </a:xfrm>
          </p:grpSpPr>
          <p:sp>
            <p:nvSpPr>
              <p:cNvPr id="62" name="Google Shape;373;p25">
                <a:extLst>
                  <a:ext uri="{FF2B5EF4-FFF2-40B4-BE49-F238E27FC236}">
                    <a16:creationId xmlns:a16="http://schemas.microsoft.com/office/drawing/2014/main" id="{80F3AFAA-4979-4B91-B86B-59C7A77CF171}"/>
                  </a:ext>
                </a:extLst>
              </p:cNvPr>
              <p:cNvSpPr/>
              <p:nvPr/>
            </p:nvSpPr>
            <p:spPr>
              <a:xfrm>
                <a:off x="4643041" y="2343143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3" name="Google Shape;374;p25">
                <a:extLst>
                  <a:ext uri="{FF2B5EF4-FFF2-40B4-BE49-F238E27FC236}">
                    <a16:creationId xmlns:a16="http://schemas.microsoft.com/office/drawing/2014/main" id="{4F4F4493-C1B5-415E-84F1-20BF012869E9}"/>
                  </a:ext>
                </a:extLst>
              </p:cNvPr>
              <p:cNvSpPr/>
              <p:nvPr/>
            </p:nvSpPr>
            <p:spPr>
              <a:xfrm>
                <a:off x="4643041" y="2681100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5" name="Google Shape;375;p25">
                <a:extLst>
                  <a:ext uri="{FF2B5EF4-FFF2-40B4-BE49-F238E27FC236}">
                    <a16:creationId xmlns:a16="http://schemas.microsoft.com/office/drawing/2014/main" id="{53AA5671-C466-46B9-91D6-7CFD758319A4}"/>
                  </a:ext>
                </a:extLst>
              </p:cNvPr>
              <p:cNvSpPr/>
              <p:nvPr/>
            </p:nvSpPr>
            <p:spPr>
              <a:xfrm>
                <a:off x="4672891" y="2376708"/>
                <a:ext cx="78600" cy="407700"/>
              </a:xfrm>
              <a:prstGeom prst="roundRect">
                <a:avLst>
                  <a:gd name="adj" fmla="val 50000"/>
                </a:avLst>
              </a:prstGeom>
              <a:solidFill>
                <a:srgbClr val="005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493FEBC6-C44D-49E1-BADC-17B18D3033EE}"/>
                </a:ext>
              </a:extLst>
            </p:cNvPr>
            <p:cNvGrpSpPr/>
            <p:nvPr/>
          </p:nvGrpSpPr>
          <p:grpSpPr>
            <a:xfrm>
              <a:off x="6932108" y="2329644"/>
              <a:ext cx="138300" cy="476257"/>
              <a:chOff x="4643041" y="2343143"/>
              <a:chExt cx="138300" cy="476257"/>
            </a:xfrm>
          </p:grpSpPr>
          <p:sp>
            <p:nvSpPr>
              <p:cNvPr id="82" name="Google Shape;373;p25">
                <a:extLst>
                  <a:ext uri="{FF2B5EF4-FFF2-40B4-BE49-F238E27FC236}">
                    <a16:creationId xmlns:a16="http://schemas.microsoft.com/office/drawing/2014/main" id="{A1919442-8703-435A-A3A3-5F88438F5EA2}"/>
                  </a:ext>
                </a:extLst>
              </p:cNvPr>
              <p:cNvSpPr/>
              <p:nvPr/>
            </p:nvSpPr>
            <p:spPr>
              <a:xfrm>
                <a:off x="4643041" y="2343143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3" name="Google Shape;374;p25">
                <a:extLst>
                  <a:ext uri="{FF2B5EF4-FFF2-40B4-BE49-F238E27FC236}">
                    <a16:creationId xmlns:a16="http://schemas.microsoft.com/office/drawing/2014/main" id="{FCACB700-BC5B-418C-A822-DB27A0102F57}"/>
                  </a:ext>
                </a:extLst>
              </p:cNvPr>
              <p:cNvSpPr/>
              <p:nvPr/>
            </p:nvSpPr>
            <p:spPr>
              <a:xfrm>
                <a:off x="4643041" y="2681100"/>
                <a:ext cx="138300" cy="138300"/>
              </a:xfrm>
              <a:prstGeom prst="ellipse">
                <a:avLst/>
              </a:pr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4" name="Google Shape;375;p25">
                <a:extLst>
                  <a:ext uri="{FF2B5EF4-FFF2-40B4-BE49-F238E27FC236}">
                    <a16:creationId xmlns:a16="http://schemas.microsoft.com/office/drawing/2014/main" id="{809107EB-EBA4-45E8-921A-5B56AC47ECC9}"/>
                  </a:ext>
                </a:extLst>
              </p:cNvPr>
              <p:cNvSpPr/>
              <p:nvPr/>
            </p:nvSpPr>
            <p:spPr>
              <a:xfrm>
                <a:off x="4672891" y="2376708"/>
                <a:ext cx="78600" cy="407700"/>
              </a:xfrm>
              <a:prstGeom prst="roundRect">
                <a:avLst>
                  <a:gd name="adj" fmla="val 50000"/>
                </a:avLst>
              </a:prstGeom>
              <a:solidFill>
                <a:srgbClr val="005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  <a:latin typeface="+mj-lt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CB7FB96-0C8A-4FAB-9751-6EBDE5B382F1}"/>
              </a:ext>
            </a:extLst>
          </p:cNvPr>
          <p:cNvGrpSpPr/>
          <p:nvPr/>
        </p:nvGrpSpPr>
        <p:grpSpPr>
          <a:xfrm>
            <a:off x="277542" y="5025506"/>
            <a:ext cx="3223657" cy="873887"/>
            <a:chOff x="277542" y="5025506"/>
            <a:chExt cx="3223657" cy="873887"/>
          </a:xfrm>
        </p:grpSpPr>
        <p:sp>
          <p:nvSpPr>
            <p:cNvPr id="85" name="Google Shape;130;p18">
              <a:extLst>
                <a:ext uri="{FF2B5EF4-FFF2-40B4-BE49-F238E27FC236}">
                  <a16:creationId xmlns:a16="http://schemas.microsoft.com/office/drawing/2014/main" id="{9C1BE5F4-DA61-4EFD-A564-87F761AE6F2C}"/>
                </a:ext>
              </a:extLst>
            </p:cNvPr>
            <p:cNvSpPr/>
            <p:nvPr/>
          </p:nvSpPr>
          <p:spPr>
            <a:xfrm>
              <a:off x="2836205" y="5025506"/>
              <a:ext cx="664994" cy="665656"/>
            </a:xfrm>
            <a:custGeom>
              <a:avLst/>
              <a:gdLst/>
              <a:ahLst/>
              <a:cxnLst/>
              <a:rect l="l" t="t" r="r" b="b"/>
              <a:pathLst>
                <a:path w="863628" h="864488" extrusionOk="0">
                  <a:moveTo>
                    <a:pt x="863628" y="432244"/>
                  </a:moveTo>
                  <a:cubicBezTo>
                    <a:pt x="863628" y="670966"/>
                    <a:pt x="670299" y="864489"/>
                    <a:pt x="431814" y="864489"/>
                  </a:cubicBezTo>
                  <a:cubicBezTo>
                    <a:pt x="193330" y="864489"/>
                    <a:pt x="0" y="670966"/>
                    <a:pt x="0" y="432244"/>
                  </a:cubicBezTo>
                  <a:cubicBezTo>
                    <a:pt x="0" y="193522"/>
                    <a:pt x="193330" y="0"/>
                    <a:pt x="431814" y="0"/>
                  </a:cubicBezTo>
                  <a:cubicBezTo>
                    <a:pt x="670299" y="0"/>
                    <a:pt x="863628" y="193522"/>
                    <a:pt x="863628" y="432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5;p18">
              <a:extLst>
                <a:ext uri="{FF2B5EF4-FFF2-40B4-BE49-F238E27FC236}">
                  <a16:creationId xmlns:a16="http://schemas.microsoft.com/office/drawing/2014/main" id="{87175406-428B-4DFC-BE8B-F2DBCB8F4F65}"/>
                </a:ext>
              </a:extLst>
            </p:cNvPr>
            <p:cNvSpPr txBox="1"/>
            <p:nvPr/>
          </p:nvSpPr>
          <p:spPr>
            <a:xfrm>
              <a:off x="277542" y="5049190"/>
              <a:ext cx="2558663" cy="850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071F70"/>
                  </a:solidFill>
                  <a:latin typeface="+mj-lt"/>
                  <a:ea typeface="Montserrat SemiBold"/>
                  <a:cs typeface="Montserrat SemiBold"/>
                  <a:sym typeface="Montserrat SemiBold"/>
                </a:rPr>
                <a:t>Commissaires de surveillance</a:t>
              </a:r>
              <a:br>
                <a:rPr lang="en" sz="1600" dirty="0">
                  <a:solidFill>
                    <a:srgbClr val="071F70"/>
                  </a:solidFill>
                  <a:latin typeface="+mj-lt"/>
                  <a:ea typeface="Montserrat SemiBold"/>
                  <a:cs typeface="Montserrat SemiBold"/>
                  <a:sym typeface="Montserrat SemiBold"/>
                </a:rPr>
              </a:br>
              <a:r>
                <a:rPr lang="en" sz="1600" b="1" dirty="0">
                  <a:solidFill>
                    <a:srgbClr val="B31E3A"/>
                  </a:solidFill>
                  <a:latin typeface="+mj-lt"/>
                  <a:ea typeface="Montserrat SemiBold"/>
                  <a:cs typeface="Montserrat SemiBold"/>
                  <a:sym typeface="Montserrat SemiBold"/>
                </a:rPr>
                <a:t>[Art. 32 à 35 de la loi française du 24/07/1867]</a:t>
              </a:r>
              <a:endParaRPr sz="1600" b="1" dirty="0">
                <a:solidFill>
                  <a:srgbClr val="B31E3A"/>
                </a:solidFill>
                <a:latin typeface="+mj-lt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87" name="Google Shape;144;p18">
              <a:extLst>
                <a:ext uri="{FF2B5EF4-FFF2-40B4-BE49-F238E27FC236}">
                  <a16:creationId xmlns:a16="http://schemas.microsoft.com/office/drawing/2014/main" id="{6BA53A31-8449-43B4-8C6B-1DDF2FD7288B}"/>
                </a:ext>
              </a:extLst>
            </p:cNvPr>
            <p:cNvSpPr/>
            <p:nvPr/>
          </p:nvSpPr>
          <p:spPr>
            <a:xfrm>
              <a:off x="3021820" y="5173125"/>
              <a:ext cx="338074" cy="354172"/>
            </a:xfrm>
            <a:custGeom>
              <a:avLst/>
              <a:gdLst/>
              <a:ahLst/>
              <a:cxnLst/>
              <a:rect l="l" t="t" r="r" b="b"/>
              <a:pathLst>
                <a:path w="1338905" h="1402663" extrusionOk="0">
                  <a:moveTo>
                    <a:pt x="924483" y="63757"/>
                  </a:moveTo>
                  <a:lnTo>
                    <a:pt x="765089" y="63757"/>
                  </a:lnTo>
                  <a:lnTo>
                    <a:pt x="765089" y="191272"/>
                  </a:lnTo>
                  <a:lnTo>
                    <a:pt x="860725" y="191272"/>
                  </a:lnTo>
                  <a:cubicBezTo>
                    <a:pt x="878331" y="191272"/>
                    <a:pt x="892604" y="205545"/>
                    <a:pt x="892604" y="223151"/>
                  </a:cubicBezTo>
                  <a:lnTo>
                    <a:pt x="892604" y="796968"/>
                  </a:lnTo>
                  <a:lnTo>
                    <a:pt x="1020119" y="796968"/>
                  </a:lnTo>
                  <a:lnTo>
                    <a:pt x="1020119" y="159394"/>
                  </a:lnTo>
                  <a:cubicBezTo>
                    <a:pt x="1020119" y="106575"/>
                    <a:pt x="977301" y="63757"/>
                    <a:pt x="924483" y="63757"/>
                  </a:cubicBezTo>
                  <a:close/>
                  <a:moveTo>
                    <a:pt x="127515" y="1243270"/>
                  </a:moveTo>
                  <a:lnTo>
                    <a:pt x="127515" y="223151"/>
                  </a:lnTo>
                  <a:cubicBezTo>
                    <a:pt x="127515" y="205545"/>
                    <a:pt x="141787" y="191272"/>
                    <a:pt x="159394" y="191272"/>
                  </a:cubicBezTo>
                  <a:lnTo>
                    <a:pt x="255030" y="191272"/>
                  </a:lnTo>
                  <a:lnTo>
                    <a:pt x="255030" y="63757"/>
                  </a:lnTo>
                  <a:lnTo>
                    <a:pt x="95636" y="63757"/>
                  </a:lnTo>
                  <a:cubicBezTo>
                    <a:pt x="42818" y="63757"/>
                    <a:pt x="0" y="106575"/>
                    <a:pt x="0" y="159394"/>
                  </a:cubicBezTo>
                  <a:lnTo>
                    <a:pt x="0" y="1307027"/>
                  </a:lnTo>
                  <a:cubicBezTo>
                    <a:pt x="0" y="1359845"/>
                    <a:pt x="42818" y="1402663"/>
                    <a:pt x="95636" y="1402663"/>
                  </a:cubicBezTo>
                  <a:lnTo>
                    <a:pt x="765089" y="1402663"/>
                  </a:lnTo>
                  <a:lnTo>
                    <a:pt x="765089" y="1275148"/>
                  </a:lnTo>
                  <a:lnTo>
                    <a:pt x="159394" y="1275148"/>
                  </a:lnTo>
                  <a:cubicBezTo>
                    <a:pt x="141787" y="1275148"/>
                    <a:pt x="127515" y="1260876"/>
                    <a:pt x="127515" y="1243270"/>
                  </a:cubicBezTo>
                  <a:close/>
                  <a:moveTo>
                    <a:pt x="637574" y="0"/>
                  </a:moveTo>
                  <a:lnTo>
                    <a:pt x="382545" y="0"/>
                  </a:lnTo>
                  <a:cubicBezTo>
                    <a:pt x="329726" y="0"/>
                    <a:pt x="286908" y="42818"/>
                    <a:pt x="286908" y="95636"/>
                  </a:cubicBezTo>
                  <a:lnTo>
                    <a:pt x="286908" y="223151"/>
                  </a:lnTo>
                  <a:cubicBezTo>
                    <a:pt x="286908" y="275969"/>
                    <a:pt x="329726" y="318787"/>
                    <a:pt x="382545" y="318787"/>
                  </a:cubicBezTo>
                  <a:lnTo>
                    <a:pt x="637574" y="318787"/>
                  </a:lnTo>
                  <a:cubicBezTo>
                    <a:pt x="690393" y="318787"/>
                    <a:pt x="733210" y="275969"/>
                    <a:pt x="733210" y="223151"/>
                  </a:cubicBezTo>
                  <a:lnTo>
                    <a:pt x="733210" y="95636"/>
                  </a:lnTo>
                  <a:cubicBezTo>
                    <a:pt x="733210" y="42818"/>
                    <a:pt x="690393" y="0"/>
                    <a:pt x="637574" y="0"/>
                  </a:cubicBezTo>
                  <a:close/>
                  <a:moveTo>
                    <a:pt x="573817" y="191272"/>
                  </a:moveTo>
                  <a:lnTo>
                    <a:pt x="446302" y="191272"/>
                  </a:lnTo>
                  <a:lnTo>
                    <a:pt x="446302" y="127515"/>
                  </a:lnTo>
                  <a:lnTo>
                    <a:pt x="573817" y="127515"/>
                  </a:lnTo>
                  <a:close/>
                  <a:moveTo>
                    <a:pt x="765089" y="478181"/>
                  </a:moveTo>
                  <a:lnTo>
                    <a:pt x="541938" y="478181"/>
                  </a:lnTo>
                  <a:lnTo>
                    <a:pt x="541938" y="414423"/>
                  </a:lnTo>
                  <a:lnTo>
                    <a:pt x="765089" y="414423"/>
                  </a:lnTo>
                  <a:close/>
                  <a:moveTo>
                    <a:pt x="765089" y="733210"/>
                  </a:moveTo>
                  <a:lnTo>
                    <a:pt x="541938" y="733210"/>
                  </a:lnTo>
                  <a:lnTo>
                    <a:pt x="541938" y="669453"/>
                  </a:lnTo>
                  <a:lnTo>
                    <a:pt x="765089" y="669453"/>
                  </a:lnTo>
                  <a:close/>
                  <a:moveTo>
                    <a:pt x="765089" y="605695"/>
                  </a:moveTo>
                  <a:lnTo>
                    <a:pt x="541938" y="605695"/>
                  </a:lnTo>
                  <a:lnTo>
                    <a:pt x="541938" y="541938"/>
                  </a:lnTo>
                  <a:lnTo>
                    <a:pt x="765089" y="541938"/>
                  </a:lnTo>
                  <a:close/>
                  <a:moveTo>
                    <a:pt x="765089" y="860725"/>
                  </a:moveTo>
                  <a:lnTo>
                    <a:pt x="541938" y="860725"/>
                  </a:lnTo>
                  <a:lnTo>
                    <a:pt x="541938" y="796968"/>
                  </a:lnTo>
                  <a:lnTo>
                    <a:pt x="765089" y="796968"/>
                  </a:lnTo>
                  <a:close/>
                  <a:moveTo>
                    <a:pt x="701332" y="988240"/>
                  </a:moveTo>
                  <a:lnTo>
                    <a:pt x="541938" y="988240"/>
                  </a:lnTo>
                  <a:lnTo>
                    <a:pt x="541938" y="924483"/>
                  </a:lnTo>
                  <a:lnTo>
                    <a:pt x="701332" y="924483"/>
                  </a:lnTo>
                  <a:close/>
                  <a:moveTo>
                    <a:pt x="701332" y="1115755"/>
                  </a:moveTo>
                  <a:lnTo>
                    <a:pt x="541938" y="1115755"/>
                  </a:lnTo>
                  <a:lnTo>
                    <a:pt x="541938" y="1051997"/>
                  </a:lnTo>
                  <a:lnTo>
                    <a:pt x="701332" y="1051997"/>
                  </a:lnTo>
                  <a:close/>
                  <a:moveTo>
                    <a:pt x="350666" y="605695"/>
                  </a:moveTo>
                  <a:cubicBezTo>
                    <a:pt x="342192" y="605744"/>
                    <a:pt x="334048" y="602418"/>
                    <a:pt x="328032" y="596451"/>
                  </a:cubicBezTo>
                  <a:lnTo>
                    <a:pt x="264275" y="532693"/>
                  </a:lnTo>
                  <a:lnTo>
                    <a:pt x="309542" y="487425"/>
                  </a:lnTo>
                  <a:lnTo>
                    <a:pt x="347159" y="525361"/>
                  </a:lnTo>
                  <a:lnTo>
                    <a:pt x="420799" y="427175"/>
                  </a:lnTo>
                  <a:lnTo>
                    <a:pt x="471805" y="465429"/>
                  </a:lnTo>
                  <a:lnTo>
                    <a:pt x="376169" y="592944"/>
                  </a:lnTo>
                  <a:cubicBezTo>
                    <a:pt x="370633" y="600374"/>
                    <a:pt x="362139" y="605029"/>
                    <a:pt x="352897" y="605695"/>
                  </a:cubicBezTo>
                  <a:close/>
                  <a:moveTo>
                    <a:pt x="350666" y="860725"/>
                  </a:moveTo>
                  <a:cubicBezTo>
                    <a:pt x="342192" y="860774"/>
                    <a:pt x="334048" y="857448"/>
                    <a:pt x="328032" y="851480"/>
                  </a:cubicBezTo>
                  <a:lnTo>
                    <a:pt x="264275" y="787723"/>
                  </a:lnTo>
                  <a:lnTo>
                    <a:pt x="309542" y="742455"/>
                  </a:lnTo>
                  <a:lnTo>
                    <a:pt x="347159" y="780391"/>
                  </a:lnTo>
                  <a:lnTo>
                    <a:pt x="420799" y="682204"/>
                  </a:lnTo>
                  <a:lnTo>
                    <a:pt x="471805" y="720459"/>
                  </a:lnTo>
                  <a:lnTo>
                    <a:pt x="376169" y="847974"/>
                  </a:lnTo>
                  <a:cubicBezTo>
                    <a:pt x="370633" y="855404"/>
                    <a:pt x="362139" y="860059"/>
                    <a:pt x="352897" y="860725"/>
                  </a:cubicBezTo>
                  <a:close/>
                  <a:moveTo>
                    <a:pt x="350666" y="1115755"/>
                  </a:moveTo>
                  <a:cubicBezTo>
                    <a:pt x="342192" y="1115804"/>
                    <a:pt x="334048" y="1112477"/>
                    <a:pt x="328032" y="1106510"/>
                  </a:cubicBezTo>
                  <a:lnTo>
                    <a:pt x="264275" y="1042753"/>
                  </a:lnTo>
                  <a:lnTo>
                    <a:pt x="309542" y="997485"/>
                  </a:lnTo>
                  <a:lnTo>
                    <a:pt x="347159" y="1035420"/>
                  </a:lnTo>
                  <a:lnTo>
                    <a:pt x="420799" y="937234"/>
                  </a:lnTo>
                  <a:lnTo>
                    <a:pt x="471805" y="975488"/>
                  </a:lnTo>
                  <a:lnTo>
                    <a:pt x="376169" y="1103003"/>
                  </a:lnTo>
                  <a:cubicBezTo>
                    <a:pt x="370633" y="1110434"/>
                    <a:pt x="362139" y="1115088"/>
                    <a:pt x="352897" y="1115755"/>
                  </a:cubicBezTo>
                  <a:close/>
                  <a:moveTo>
                    <a:pt x="1051997" y="828846"/>
                  </a:moveTo>
                  <a:cubicBezTo>
                    <a:pt x="893542" y="828846"/>
                    <a:pt x="765089" y="957300"/>
                    <a:pt x="765089" y="1115755"/>
                  </a:cubicBezTo>
                  <a:cubicBezTo>
                    <a:pt x="765089" y="1274210"/>
                    <a:pt x="893542" y="1402663"/>
                    <a:pt x="1051997" y="1402663"/>
                  </a:cubicBezTo>
                  <a:cubicBezTo>
                    <a:pt x="1210453" y="1402663"/>
                    <a:pt x="1338906" y="1274210"/>
                    <a:pt x="1338906" y="1115755"/>
                  </a:cubicBezTo>
                  <a:cubicBezTo>
                    <a:pt x="1338906" y="957300"/>
                    <a:pt x="1210453" y="828846"/>
                    <a:pt x="1051997" y="828846"/>
                  </a:cubicBezTo>
                  <a:close/>
                  <a:moveTo>
                    <a:pt x="1083876" y="1275148"/>
                  </a:moveTo>
                  <a:lnTo>
                    <a:pt x="1020119" y="1275148"/>
                  </a:lnTo>
                  <a:lnTo>
                    <a:pt x="1020119" y="1083876"/>
                  </a:lnTo>
                  <a:lnTo>
                    <a:pt x="1083876" y="1083876"/>
                  </a:lnTo>
                  <a:close/>
                  <a:moveTo>
                    <a:pt x="1083876" y="1020119"/>
                  </a:moveTo>
                  <a:lnTo>
                    <a:pt x="1020119" y="1020119"/>
                  </a:lnTo>
                  <a:lnTo>
                    <a:pt x="1020119" y="956361"/>
                  </a:lnTo>
                  <a:lnTo>
                    <a:pt x="1083876" y="9563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object 2">
            <a:extLst>
              <a:ext uri="{FF2B5EF4-FFF2-40B4-BE49-F238E27FC236}">
                <a16:creationId xmlns:a16="http://schemas.microsoft.com/office/drawing/2014/main" id="{1C8458C5-39FF-40F2-99B4-22834206202C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90" name="object 3">
            <a:extLst>
              <a:ext uri="{FF2B5EF4-FFF2-40B4-BE49-F238E27FC236}">
                <a16:creationId xmlns:a16="http://schemas.microsoft.com/office/drawing/2014/main" id="{7AA92DB1-A753-493F-8E93-6A2FACBF1BDA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  <p:sp>
        <p:nvSpPr>
          <p:cNvPr id="91" name="object 3">
            <a:extLst>
              <a:ext uri="{FF2B5EF4-FFF2-40B4-BE49-F238E27FC236}">
                <a16:creationId xmlns:a16="http://schemas.microsoft.com/office/drawing/2014/main" id="{B4B1DE9A-D972-4D54-AF2C-BE928C1DA582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3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6520B96A-AFDD-4B85-AF70-431E08196692}"/>
              </a:ext>
            </a:extLst>
          </p:cNvPr>
          <p:cNvGrpSpPr/>
          <p:nvPr/>
        </p:nvGrpSpPr>
        <p:grpSpPr>
          <a:xfrm>
            <a:off x="2639346" y="3693165"/>
            <a:ext cx="3285242" cy="2641738"/>
            <a:chOff x="2841013" y="2943284"/>
            <a:chExt cx="3285242" cy="2641738"/>
          </a:xfrm>
        </p:grpSpPr>
        <p:sp>
          <p:nvSpPr>
            <p:cNvPr id="10" name="Losange 9">
              <a:extLst>
                <a:ext uri="{FF2B5EF4-FFF2-40B4-BE49-F238E27FC236}">
                  <a16:creationId xmlns:a16="http://schemas.microsoft.com/office/drawing/2014/main" id="{63181FB6-2338-4443-9ECE-606978931A78}"/>
                </a:ext>
              </a:extLst>
            </p:cNvPr>
            <p:cNvSpPr/>
            <p:nvPr/>
          </p:nvSpPr>
          <p:spPr>
            <a:xfrm>
              <a:off x="4398842" y="2943284"/>
              <a:ext cx="1530739" cy="1530644"/>
            </a:xfrm>
            <a:prstGeom prst="diamond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5D7A789-1D2C-482D-A97E-2BBC869F69B0}"/>
                </a:ext>
              </a:extLst>
            </p:cNvPr>
            <p:cNvSpPr txBox="1"/>
            <p:nvPr/>
          </p:nvSpPr>
          <p:spPr>
            <a:xfrm>
              <a:off x="4696771" y="3417206"/>
              <a:ext cx="813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i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1080224E-5920-44B8-BF8E-5C23328FFFA4}"/>
                </a:ext>
              </a:extLst>
            </p:cNvPr>
            <p:cNvSpPr txBox="1"/>
            <p:nvPr/>
          </p:nvSpPr>
          <p:spPr>
            <a:xfrm>
              <a:off x="2841013" y="4117954"/>
              <a:ext cx="3285242" cy="14670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071F70"/>
                  </a:solidFill>
                  <a:latin typeface="+mj-lt"/>
                  <a:cs typeface="Arial MT"/>
                </a:rPr>
                <a:t>Objet de la mission:</a:t>
              </a:r>
            </a:p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endParaRPr lang="fr-FR" sz="1000" b="1" dirty="0">
                <a:solidFill>
                  <a:srgbClr val="071F70"/>
                </a:solidFill>
                <a:latin typeface="+mj-lt"/>
                <a:cs typeface="Arial MT"/>
              </a:endParaRPr>
            </a:p>
            <a:p>
              <a:pPr marL="355600" marR="5080" indent="-342900" algn="just">
                <a:lnSpc>
                  <a:spcPct val="100000"/>
                </a:lnSpc>
                <a:spcBef>
                  <a:spcPts val="100"/>
                </a:spcBef>
                <a:buFont typeface="+mj-lt"/>
                <a:buAutoNum type="arabicPeriod"/>
              </a:pPr>
              <a:r>
                <a:rPr lang="fr-FR" sz="1600" dirty="0">
                  <a:solidFill>
                    <a:srgbClr val="071F70"/>
                  </a:solidFill>
                  <a:latin typeface="+mj-lt"/>
                  <a:cs typeface="Arial MT"/>
                </a:rPr>
                <a:t>Vérification des livres,  écritures et documents sociaux.</a:t>
              </a:r>
            </a:p>
            <a:p>
              <a:pPr marL="355600" marR="5080" indent="-342900" algn="just">
                <a:lnSpc>
                  <a:spcPct val="100000"/>
                </a:lnSpc>
                <a:spcBef>
                  <a:spcPts val="100"/>
                </a:spcBef>
                <a:buFont typeface="+mj-lt"/>
                <a:buAutoNum type="arabicPeriod"/>
              </a:pPr>
              <a:r>
                <a:rPr lang="fr-FR" sz="1600" dirty="0">
                  <a:solidFill>
                    <a:srgbClr val="071F70"/>
                  </a:solidFill>
                  <a:latin typeface="+mj-lt"/>
                  <a:cs typeface="Arial MT"/>
                </a:rPr>
                <a:t>Contrôle des opérations sociales et des actes de gestion du CA.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930FBB5-4867-4BC2-8AD1-41121C69AD9F}"/>
              </a:ext>
            </a:extLst>
          </p:cNvPr>
          <p:cNvGrpSpPr/>
          <p:nvPr/>
        </p:nvGrpSpPr>
        <p:grpSpPr>
          <a:xfrm>
            <a:off x="2997515" y="1961909"/>
            <a:ext cx="1867448" cy="2199646"/>
            <a:chOff x="3199182" y="1212028"/>
            <a:chExt cx="1867448" cy="2199646"/>
          </a:xfrm>
        </p:grpSpPr>
        <p:sp>
          <p:nvSpPr>
            <p:cNvPr id="20" name="Organigramme : Délai 19">
              <a:extLst>
                <a:ext uri="{FF2B5EF4-FFF2-40B4-BE49-F238E27FC236}">
                  <a16:creationId xmlns:a16="http://schemas.microsoft.com/office/drawing/2014/main" id="{CB12EE9D-7685-4B56-93BD-4EEEA346BA4E}"/>
                </a:ext>
              </a:extLst>
            </p:cNvPr>
            <p:cNvSpPr/>
            <p:nvPr/>
          </p:nvSpPr>
          <p:spPr>
            <a:xfrm rot="13530722">
              <a:off x="3747890" y="2329287"/>
              <a:ext cx="1087171" cy="1077604"/>
            </a:xfrm>
            <a:prstGeom prst="flowChartDelay">
              <a:avLst/>
            </a:prstGeom>
            <a:solidFill>
              <a:srgbClr val="9F5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C93319A-492A-4173-89BC-C068311AC0A1}"/>
                </a:ext>
              </a:extLst>
            </p:cNvPr>
            <p:cNvSpPr txBox="1"/>
            <p:nvPr/>
          </p:nvSpPr>
          <p:spPr>
            <a:xfrm>
              <a:off x="3921517" y="2591090"/>
              <a:ext cx="813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i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B85A0C9B-5A74-4E2A-A706-067789175B9A}"/>
                </a:ext>
              </a:extLst>
            </p:cNvPr>
            <p:cNvSpPr txBox="1"/>
            <p:nvPr/>
          </p:nvSpPr>
          <p:spPr>
            <a:xfrm>
              <a:off x="3199182" y="1212028"/>
              <a:ext cx="1867448" cy="10413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B31E3A"/>
                  </a:solidFill>
                  <a:latin typeface="+mj-lt"/>
                  <a:cs typeface="Arial MT"/>
                </a:rPr>
                <a:t>Durée du mandat:</a:t>
              </a: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dirty="0">
                  <a:solidFill>
                    <a:srgbClr val="B31E3A"/>
                  </a:solidFill>
                  <a:latin typeface="+mj-lt"/>
                  <a:cs typeface="Arial MT"/>
                </a:rPr>
                <a:t>Annuel et renouvelable sans limitation de durée</a:t>
              </a:r>
              <a:endParaRPr sz="1600" dirty="0">
                <a:solidFill>
                  <a:srgbClr val="B31E3A"/>
                </a:solidFill>
                <a:latin typeface="+mj-lt"/>
                <a:cs typeface="Arial MT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E42D87E7-E103-4AE1-ABA1-97976A101301}"/>
              </a:ext>
            </a:extLst>
          </p:cNvPr>
          <p:cNvGrpSpPr/>
          <p:nvPr/>
        </p:nvGrpSpPr>
        <p:grpSpPr>
          <a:xfrm>
            <a:off x="5052780" y="2161626"/>
            <a:ext cx="1606922" cy="2186915"/>
            <a:chOff x="5254447" y="1411745"/>
            <a:chExt cx="1606922" cy="2186915"/>
          </a:xfrm>
        </p:grpSpPr>
        <p:sp>
          <p:nvSpPr>
            <p:cNvPr id="22" name="Losange 21">
              <a:extLst>
                <a:ext uri="{FF2B5EF4-FFF2-40B4-BE49-F238E27FC236}">
                  <a16:creationId xmlns:a16="http://schemas.microsoft.com/office/drawing/2014/main" id="{7B83DBCE-CC77-45AC-ABB0-4EC94A0C437C}"/>
                </a:ext>
              </a:extLst>
            </p:cNvPr>
            <p:cNvSpPr/>
            <p:nvPr/>
          </p:nvSpPr>
          <p:spPr>
            <a:xfrm>
              <a:off x="5254447" y="2068016"/>
              <a:ext cx="1530739" cy="1530644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AF6FA90-A47A-4042-9B4A-F7527518CE95}"/>
                </a:ext>
              </a:extLst>
            </p:cNvPr>
            <p:cNvSpPr txBox="1"/>
            <p:nvPr/>
          </p:nvSpPr>
          <p:spPr>
            <a:xfrm>
              <a:off x="5601867" y="2551070"/>
              <a:ext cx="813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i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42" name="object 18">
              <a:extLst>
                <a:ext uri="{FF2B5EF4-FFF2-40B4-BE49-F238E27FC236}">
                  <a16:creationId xmlns:a16="http://schemas.microsoft.com/office/drawing/2014/main" id="{7A90BC74-4D69-4822-A020-760CFF5CFC0B}"/>
                </a:ext>
              </a:extLst>
            </p:cNvPr>
            <p:cNvSpPr txBox="1"/>
            <p:nvPr/>
          </p:nvSpPr>
          <p:spPr>
            <a:xfrm>
              <a:off x="5330630" y="1411745"/>
              <a:ext cx="1530739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00B050"/>
                  </a:solidFill>
                  <a:latin typeface="+mj-lt"/>
                  <a:cs typeface="Arial MT"/>
                </a:rPr>
                <a:t>Qualité:</a:t>
              </a:r>
              <a:br>
                <a:rPr lang="fr-FR" dirty="0">
                  <a:solidFill>
                    <a:srgbClr val="00B050"/>
                  </a:solidFill>
                  <a:latin typeface="+mj-lt"/>
                  <a:cs typeface="Arial MT"/>
                </a:rPr>
              </a:br>
              <a:r>
                <a:rPr lang="fr-FR" dirty="0">
                  <a:solidFill>
                    <a:srgbClr val="00B050"/>
                  </a:solidFill>
                  <a:latin typeface="+mj-lt"/>
                  <a:cs typeface="Arial MT"/>
                </a:rPr>
                <a:t>Associé ou non</a:t>
              </a:r>
              <a:endParaRPr sz="1800" dirty="0">
                <a:solidFill>
                  <a:srgbClr val="00B050"/>
                </a:solidFill>
                <a:latin typeface="+mj-lt"/>
                <a:cs typeface="Arial MT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6D45AFA-D5CA-4E8C-B953-03D3C4169E83}"/>
              </a:ext>
            </a:extLst>
          </p:cNvPr>
          <p:cNvGrpSpPr/>
          <p:nvPr/>
        </p:nvGrpSpPr>
        <p:grpSpPr>
          <a:xfrm>
            <a:off x="5894333" y="3701988"/>
            <a:ext cx="4322157" cy="1978332"/>
            <a:chOff x="6096000" y="2952107"/>
            <a:chExt cx="4322157" cy="1978332"/>
          </a:xfrm>
        </p:grpSpPr>
        <p:sp>
          <p:nvSpPr>
            <p:cNvPr id="23" name="Losange 22">
              <a:extLst>
                <a:ext uri="{FF2B5EF4-FFF2-40B4-BE49-F238E27FC236}">
                  <a16:creationId xmlns:a16="http://schemas.microsoft.com/office/drawing/2014/main" id="{BB10CA95-6116-439B-8373-F954731DA12A}"/>
                </a:ext>
              </a:extLst>
            </p:cNvPr>
            <p:cNvSpPr/>
            <p:nvPr/>
          </p:nvSpPr>
          <p:spPr>
            <a:xfrm>
              <a:off x="6096000" y="2952107"/>
              <a:ext cx="1530739" cy="1530644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AF7A19B-F851-4022-A3C5-3635D850D9F9}"/>
                </a:ext>
              </a:extLst>
            </p:cNvPr>
            <p:cNvSpPr txBox="1"/>
            <p:nvPr/>
          </p:nvSpPr>
          <p:spPr>
            <a:xfrm>
              <a:off x="6454751" y="3417206"/>
              <a:ext cx="813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i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43" name="object 18">
              <a:extLst>
                <a:ext uri="{FF2B5EF4-FFF2-40B4-BE49-F238E27FC236}">
                  <a16:creationId xmlns:a16="http://schemas.microsoft.com/office/drawing/2014/main" id="{3B63438D-7EE4-48F2-BA67-0E33B9E02873}"/>
                </a:ext>
              </a:extLst>
            </p:cNvPr>
            <p:cNvSpPr txBox="1"/>
            <p:nvPr/>
          </p:nvSpPr>
          <p:spPr>
            <a:xfrm>
              <a:off x="7461815" y="3932730"/>
              <a:ext cx="2956342" cy="99770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0070C0"/>
                  </a:solidFill>
                  <a:latin typeface="+mj-lt"/>
                  <a:cs typeface="Arial MT"/>
                </a:rPr>
                <a:t>Autres prérogatives:</a:t>
              </a:r>
              <a:br>
                <a:rPr lang="fr-FR" b="1" dirty="0">
                  <a:solidFill>
                    <a:srgbClr val="0070C0"/>
                  </a:solidFill>
                  <a:latin typeface="+mj-lt"/>
                  <a:cs typeface="Arial MT"/>
                </a:rPr>
              </a:br>
              <a:br>
                <a:rPr lang="fr-FR" sz="1000" b="1" dirty="0">
                  <a:solidFill>
                    <a:srgbClr val="0070C0"/>
                  </a:solidFill>
                  <a:latin typeface="+mj-lt"/>
                  <a:cs typeface="Arial MT"/>
                </a:rPr>
              </a:br>
              <a:r>
                <a:rPr lang="fr-FR" dirty="0">
                  <a:solidFill>
                    <a:srgbClr val="0070C0"/>
                  </a:solidFill>
                  <a:latin typeface="+mj-lt"/>
                  <a:cs typeface="Arial MT"/>
                </a:rPr>
                <a:t>Convocation de l’assemblée générale en cas d’urgence</a:t>
              </a:r>
              <a:endParaRPr sz="1800" dirty="0">
                <a:solidFill>
                  <a:srgbClr val="0070C0"/>
                </a:solidFill>
                <a:latin typeface="+mj-lt"/>
                <a:cs typeface="Arial MT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E05FB39-5880-46C3-9D2B-57A59FCDF438}"/>
              </a:ext>
            </a:extLst>
          </p:cNvPr>
          <p:cNvGrpSpPr/>
          <p:nvPr/>
        </p:nvGrpSpPr>
        <p:grpSpPr>
          <a:xfrm>
            <a:off x="6848800" y="2730281"/>
            <a:ext cx="4581200" cy="1525107"/>
            <a:chOff x="7050467" y="1980400"/>
            <a:chExt cx="4581200" cy="1525107"/>
          </a:xfrm>
        </p:grpSpPr>
        <p:sp>
          <p:nvSpPr>
            <p:cNvPr id="11" name="Flèche : haut 10">
              <a:extLst>
                <a:ext uri="{FF2B5EF4-FFF2-40B4-BE49-F238E27FC236}">
                  <a16:creationId xmlns:a16="http://schemas.microsoft.com/office/drawing/2014/main" id="{770AC0C7-FA99-49D3-AF4A-36D359D64B42}"/>
                </a:ext>
              </a:extLst>
            </p:cNvPr>
            <p:cNvSpPr/>
            <p:nvPr/>
          </p:nvSpPr>
          <p:spPr>
            <a:xfrm rot="2676390">
              <a:off x="7050467" y="1980400"/>
              <a:ext cx="1621104" cy="1525107"/>
            </a:xfrm>
            <a:prstGeom prst="upArrow">
              <a:avLst>
                <a:gd name="adj1" fmla="val 66262"/>
                <a:gd name="adj2" fmla="val 48284"/>
              </a:avLst>
            </a:prstGeom>
            <a:solidFill>
              <a:srgbClr val="FFD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+mj-lt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C6BDF65-C76B-4AD8-B22F-B636C3FF8817}"/>
                </a:ext>
              </a:extLst>
            </p:cNvPr>
            <p:cNvSpPr txBox="1"/>
            <p:nvPr/>
          </p:nvSpPr>
          <p:spPr>
            <a:xfrm>
              <a:off x="7360049" y="2556339"/>
              <a:ext cx="813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0" b="1" i="1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2DA6D55C-B5B7-4EF9-8D7C-F0BE6F1EBF0F}"/>
                </a:ext>
              </a:extLst>
            </p:cNvPr>
            <p:cNvSpPr txBox="1"/>
            <p:nvPr/>
          </p:nvSpPr>
          <p:spPr>
            <a:xfrm>
              <a:off x="8499435" y="2102725"/>
              <a:ext cx="3132232" cy="99770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FF0000"/>
                  </a:solidFill>
                  <a:latin typeface="+mj-lt"/>
                  <a:cs typeface="Arial MT"/>
                </a:rPr>
                <a:t>Responsabilité:</a:t>
              </a:r>
              <a:br>
                <a:rPr lang="fr-FR" dirty="0">
                  <a:solidFill>
                    <a:srgbClr val="FF0000"/>
                  </a:solidFill>
                  <a:latin typeface="+mj-lt"/>
                  <a:cs typeface="Arial MT"/>
                </a:rPr>
              </a:br>
              <a:br>
                <a:rPr lang="fr-FR" sz="1000" dirty="0">
                  <a:solidFill>
                    <a:srgbClr val="FF0000"/>
                  </a:solidFill>
                  <a:latin typeface="+mj-lt"/>
                  <a:cs typeface="Arial MT"/>
                </a:rPr>
              </a:br>
              <a:r>
                <a:rPr lang="fr-FR" dirty="0">
                  <a:solidFill>
                    <a:srgbClr val="FF0000"/>
                  </a:solidFill>
                  <a:latin typeface="+mj-lt"/>
                  <a:cs typeface="Arial MT"/>
                </a:rPr>
                <a:t>Elle découle des règles générales applicables au mandat</a:t>
              </a:r>
              <a:endParaRPr sz="1800" dirty="0">
                <a:solidFill>
                  <a:srgbClr val="FF0000"/>
                </a:solidFill>
                <a:latin typeface="+mj-lt"/>
                <a:cs typeface="Arial MT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CEA7952-9F53-42A5-91F0-54FABAD389C6}"/>
              </a:ext>
            </a:extLst>
          </p:cNvPr>
          <p:cNvGrpSpPr/>
          <p:nvPr/>
        </p:nvGrpSpPr>
        <p:grpSpPr>
          <a:xfrm>
            <a:off x="899919" y="1755705"/>
            <a:ext cx="943361" cy="4543294"/>
            <a:chOff x="899919" y="1755705"/>
            <a:chExt cx="943361" cy="4543294"/>
          </a:xfrm>
        </p:grpSpPr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0E7639B2-92B8-4388-B939-720BBA0D9D3C}"/>
                </a:ext>
              </a:extLst>
            </p:cNvPr>
            <p:cNvSpPr/>
            <p:nvPr/>
          </p:nvSpPr>
          <p:spPr>
            <a:xfrm rot="5400000">
              <a:off x="-910720" y="3762236"/>
              <a:ext cx="4543294" cy="530231"/>
            </a:xfrm>
            <a:prstGeom prst="rightArrow">
              <a:avLst>
                <a:gd name="adj1" fmla="val 50000"/>
                <a:gd name="adj2" fmla="val 11174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DD5D94-1AD0-44D6-B67B-4AE473304979}"/>
                </a:ext>
              </a:extLst>
            </p:cNvPr>
            <p:cNvSpPr/>
            <p:nvPr/>
          </p:nvSpPr>
          <p:spPr>
            <a:xfrm>
              <a:off x="899919" y="2024757"/>
              <a:ext cx="943361" cy="8405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1930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53D5D-73DB-4178-8F28-0E0287B78982}"/>
              </a:ext>
            </a:extLst>
          </p:cNvPr>
          <p:cNvSpPr txBox="1"/>
          <p:nvPr/>
        </p:nvSpPr>
        <p:spPr>
          <a:xfrm>
            <a:off x="401714" y="1310744"/>
            <a:ext cx="8763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Commissaires de surveillance: Garants de la bonne administration des administrateurs</a:t>
            </a:r>
          </a:p>
        </p:txBody>
      </p:sp>
      <p:sp>
        <p:nvSpPr>
          <p:cNvPr id="52" name="Holder 6">
            <a:extLst>
              <a:ext uri="{FF2B5EF4-FFF2-40B4-BE49-F238E27FC236}">
                <a16:creationId xmlns:a16="http://schemas.microsoft.com/office/drawing/2014/main" id="{2683884B-B3B8-4277-A1FE-49A33A2139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385738" y="6415778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8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7350CD8B-F0D3-49DF-BF3B-D0AEBF214B3F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76E164BC-F6B1-45FB-9379-01F26E722A83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  <p:sp>
        <p:nvSpPr>
          <p:cNvPr id="56" name="object 3">
            <a:extLst>
              <a:ext uri="{FF2B5EF4-FFF2-40B4-BE49-F238E27FC236}">
                <a16:creationId xmlns:a16="http://schemas.microsoft.com/office/drawing/2014/main" id="{A9DFA49F-87D3-4221-B133-932B8526F8F2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4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559;p29">
            <a:extLst>
              <a:ext uri="{FF2B5EF4-FFF2-40B4-BE49-F238E27FC236}">
                <a16:creationId xmlns:a16="http://schemas.microsoft.com/office/drawing/2014/main" id="{CD52BDE3-9B38-4E44-B120-5B8C867DC89C}"/>
              </a:ext>
            </a:extLst>
          </p:cNvPr>
          <p:cNvGrpSpPr/>
          <p:nvPr/>
        </p:nvGrpSpPr>
        <p:grpSpPr>
          <a:xfrm>
            <a:off x="7274745" y="1314735"/>
            <a:ext cx="4231455" cy="3943065"/>
            <a:chOff x="3975150" y="1405875"/>
            <a:chExt cx="4510019" cy="3210418"/>
          </a:xfrm>
        </p:grpSpPr>
        <p:sp>
          <p:nvSpPr>
            <p:cNvPr id="154" name="Google Shape;560;p29">
              <a:extLst>
                <a:ext uri="{FF2B5EF4-FFF2-40B4-BE49-F238E27FC236}">
                  <a16:creationId xmlns:a16="http://schemas.microsoft.com/office/drawing/2014/main" id="{087DDCFA-A2D5-4C5A-8F6A-C65136D77107}"/>
                </a:ext>
              </a:extLst>
            </p:cNvPr>
            <p:cNvSpPr/>
            <p:nvPr/>
          </p:nvSpPr>
          <p:spPr>
            <a:xfrm>
              <a:off x="3975150" y="4202558"/>
              <a:ext cx="1496267" cy="413735"/>
            </a:xfrm>
            <a:custGeom>
              <a:avLst/>
              <a:gdLst/>
              <a:ahLst/>
              <a:cxnLst/>
              <a:rect l="l" t="t" r="r" b="b"/>
              <a:pathLst>
                <a:path w="61379" h="16972" extrusionOk="0">
                  <a:moveTo>
                    <a:pt x="9625" y="1"/>
                  </a:moveTo>
                  <a:cubicBezTo>
                    <a:pt x="4356" y="1"/>
                    <a:pt x="972" y="762"/>
                    <a:pt x="668" y="2298"/>
                  </a:cubicBezTo>
                  <a:cubicBezTo>
                    <a:pt x="1" y="5501"/>
                    <a:pt x="12910" y="10871"/>
                    <a:pt x="29489" y="14307"/>
                  </a:cubicBezTo>
                  <a:cubicBezTo>
                    <a:pt x="38130" y="16077"/>
                    <a:pt x="46058" y="16971"/>
                    <a:pt x="51771" y="16971"/>
                  </a:cubicBezTo>
                  <a:cubicBezTo>
                    <a:pt x="57040" y="16971"/>
                    <a:pt x="60424" y="16210"/>
                    <a:pt x="60744" y="14674"/>
                  </a:cubicBezTo>
                  <a:cubicBezTo>
                    <a:pt x="61378" y="11471"/>
                    <a:pt x="48469" y="6101"/>
                    <a:pt x="31890" y="2665"/>
                  </a:cubicBezTo>
                  <a:cubicBezTo>
                    <a:pt x="23266" y="895"/>
                    <a:pt x="15337" y="1"/>
                    <a:pt x="9625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55" name="Google Shape;561;p29">
              <a:extLst>
                <a:ext uri="{FF2B5EF4-FFF2-40B4-BE49-F238E27FC236}">
                  <a16:creationId xmlns:a16="http://schemas.microsoft.com/office/drawing/2014/main" id="{DFA6230F-20BB-4C6C-8862-FEFEC3090090}"/>
                </a:ext>
              </a:extLst>
            </p:cNvPr>
            <p:cNvSpPr/>
            <p:nvPr/>
          </p:nvSpPr>
          <p:spPr>
            <a:xfrm>
              <a:off x="5186009" y="3499383"/>
              <a:ext cx="1707668" cy="437137"/>
            </a:xfrm>
            <a:custGeom>
              <a:avLst/>
              <a:gdLst/>
              <a:ahLst/>
              <a:cxnLst/>
              <a:rect l="l" t="t" r="r" b="b"/>
              <a:pathLst>
                <a:path w="70051" h="17932" extrusionOk="0">
                  <a:moveTo>
                    <a:pt x="14826" y="1"/>
                  </a:moveTo>
                  <a:cubicBezTo>
                    <a:pt x="6532" y="1"/>
                    <a:pt x="1003" y="1187"/>
                    <a:pt x="635" y="3456"/>
                  </a:cubicBezTo>
                  <a:cubicBezTo>
                    <a:pt x="1" y="7359"/>
                    <a:pt x="14911" y="12963"/>
                    <a:pt x="33892" y="16031"/>
                  </a:cubicBezTo>
                  <a:cubicBezTo>
                    <a:pt x="41898" y="17310"/>
                    <a:pt x="49349" y="17931"/>
                    <a:pt x="55339" y="17931"/>
                  </a:cubicBezTo>
                  <a:cubicBezTo>
                    <a:pt x="63574" y="17931"/>
                    <a:pt x="69050" y="16756"/>
                    <a:pt x="69417" y="14497"/>
                  </a:cubicBezTo>
                  <a:cubicBezTo>
                    <a:pt x="70051" y="10594"/>
                    <a:pt x="55174" y="4957"/>
                    <a:pt x="36160" y="1888"/>
                  </a:cubicBezTo>
                  <a:cubicBezTo>
                    <a:pt x="28211" y="617"/>
                    <a:pt x="20801" y="1"/>
                    <a:pt x="14826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56" name="Google Shape;562;p29">
              <a:extLst>
                <a:ext uri="{FF2B5EF4-FFF2-40B4-BE49-F238E27FC236}">
                  <a16:creationId xmlns:a16="http://schemas.microsoft.com/office/drawing/2014/main" id="{3AF8D4C7-572E-4875-8CBB-EBD24EB673AC}"/>
                </a:ext>
              </a:extLst>
            </p:cNvPr>
            <p:cNvSpPr/>
            <p:nvPr/>
          </p:nvSpPr>
          <p:spPr>
            <a:xfrm>
              <a:off x="6637581" y="2905351"/>
              <a:ext cx="1462089" cy="378583"/>
            </a:xfrm>
            <a:custGeom>
              <a:avLst/>
              <a:gdLst/>
              <a:ahLst/>
              <a:cxnLst/>
              <a:rect l="l" t="t" r="r" b="b"/>
              <a:pathLst>
                <a:path w="59977" h="15530" extrusionOk="0">
                  <a:moveTo>
                    <a:pt x="17429" y="0"/>
                  </a:moveTo>
                  <a:cubicBezTo>
                    <a:pt x="7657" y="0"/>
                    <a:pt x="764" y="1562"/>
                    <a:pt x="434" y="4273"/>
                  </a:cubicBezTo>
                  <a:cubicBezTo>
                    <a:pt x="0" y="8109"/>
                    <a:pt x="12843" y="12779"/>
                    <a:pt x="29188" y="14713"/>
                  </a:cubicBezTo>
                  <a:cubicBezTo>
                    <a:pt x="33936" y="15267"/>
                    <a:pt x="38453" y="15529"/>
                    <a:pt x="42481" y="15529"/>
                  </a:cubicBezTo>
                  <a:cubicBezTo>
                    <a:pt x="52293" y="15529"/>
                    <a:pt x="59212" y="13973"/>
                    <a:pt x="59543" y="11278"/>
                  </a:cubicBezTo>
                  <a:cubicBezTo>
                    <a:pt x="59976" y="7441"/>
                    <a:pt x="47134" y="2771"/>
                    <a:pt x="30822" y="837"/>
                  </a:cubicBezTo>
                  <a:cubicBezTo>
                    <a:pt x="26038" y="269"/>
                    <a:pt x="21486" y="0"/>
                    <a:pt x="17429" y="0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57" name="Google Shape;563;p29">
              <a:extLst>
                <a:ext uri="{FF2B5EF4-FFF2-40B4-BE49-F238E27FC236}">
                  <a16:creationId xmlns:a16="http://schemas.microsoft.com/office/drawing/2014/main" id="{5577184D-3CB8-4812-AD85-AF4D8F74E968}"/>
                </a:ext>
              </a:extLst>
            </p:cNvPr>
            <p:cNvSpPr/>
            <p:nvPr/>
          </p:nvSpPr>
          <p:spPr>
            <a:xfrm>
              <a:off x="6666031" y="1405875"/>
              <a:ext cx="1719881" cy="1683266"/>
            </a:xfrm>
            <a:custGeom>
              <a:avLst/>
              <a:gdLst/>
              <a:ahLst/>
              <a:cxnLst/>
              <a:rect l="l" t="t" r="r" b="b"/>
              <a:pathLst>
                <a:path w="70552" h="69050" extrusionOk="0">
                  <a:moveTo>
                    <a:pt x="50837" y="0"/>
                  </a:moveTo>
                  <a:lnTo>
                    <a:pt x="10275" y="29721"/>
                  </a:lnTo>
                  <a:lnTo>
                    <a:pt x="19315" y="30789"/>
                  </a:lnTo>
                  <a:cubicBezTo>
                    <a:pt x="19281" y="30789"/>
                    <a:pt x="19281" y="30789"/>
                    <a:pt x="19248" y="30789"/>
                  </a:cubicBezTo>
                  <a:cubicBezTo>
                    <a:pt x="19048" y="30856"/>
                    <a:pt x="18981" y="31423"/>
                    <a:pt x="18914" y="31623"/>
                  </a:cubicBezTo>
                  <a:cubicBezTo>
                    <a:pt x="18214" y="33758"/>
                    <a:pt x="17447" y="35859"/>
                    <a:pt x="16679" y="37961"/>
                  </a:cubicBezTo>
                  <a:cubicBezTo>
                    <a:pt x="14911" y="42664"/>
                    <a:pt x="12943" y="47301"/>
                    <a:pt x="10642" y="51737"/>
                  </a:cubicBezTo>
                  <a:cubicBezTo>
                    <a:pt x="9508" y="53905"/>
                    <a:pt x="8273" y="56040"/>
                    <a:pt x="6872" y="58042"/>
                  </a:cubicBezTo>
                  <a:cubicBezTo>
                    <a:pt x="5638" y="59743"/>
                    <a:pt x="4237" y="61544"/>
                    <a:pt x="2403" y="62612"/>
                  </a:cubicBezTo>
                  <a:cubicBezTo>
                    <a:pt x="1669" y="63012"/>
                    <a:pt x="835" y="63279"/>
                    <a:pt x="1" y="63145"/>
                  </a:cubicBezTo>
                  <a:cubicBezTo>
                    <a:pt x="2503" y="63479"/>
                    <a:pt x="4971" y="63846"/>
                    <a:pt x="7473" y="64179"/>
                  </a:cubicBezTo>
                  <a:cubicBezTo>
                    <a:pt x="12710" y="64913"/>
                    <a:pt x="17947" y="65614"/>
                    <a:pt x="23184" y="66348"/>
                  </a:cubicBezTo>
                  <a:lnTo>
                    <a:pt x="37061" y="68249"/>
                  </a:lnTo>
                  <a:cubicBezTo>
                    <a:pt x="38095" y="68416"/>
                    <a:pt x="39129" y="68549"/>
                    <a:pt x="40163" y="68683"/>
                  </a:cubicBezTo>
                  <a:cubicBezTo>
                    <a:pt x="42731" y="69050"/>
                    <a:pt x="44799" y="66748"/>
                    <a:pt x="46267" y="64947"/>
                  </a:cubicBezTo>
                  <a:cubicBezTo>
                    <a:pt x="49269" y="61244"/>
                    <a:pt x="51504" y="56841"/>
                    <a:pt x="53472" y="52504"/>
                  </a:cubicBezTo>
                  <a:cubicBezTo>
                    <a:pt x="55440" y="48201"/>
                    <a:pt x="57208" y="43831"/>
                    <a:pt x="58776" y="39362"/>
                  </a:cubicBezTo>
                  <a:cubicBezTo>
                    <a:pt x="59143" y="38361"/>
                    <a:pt x="59477" y="37360"/>
                    <a:pt x="59844" y="36359"/>
                  </a:cubicBezTo>
                  <a:cubicBezTo>
                    <a:pt x="60110" y="35559"/>
                    <a:pt x="60344" y="34758"/>
                    <a:pt x="60611" y="33991"/>
                  </a:cubicBezTo>
                  <a:lnTo>
                    <a:pt x="70551" y="35726"/>
                  </a:ln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58" name="Google Shape;564;p29">
              <a:extLst>
                <a:ext uri="{FF2B5EF4-FFF2-40B4-BE49-F238E27FC236}">
                  <a16:creationId xmlns:a16="http://schemas.microsoft.com/office/drawing/2014/main" id="{71481902-2E93-4A73-926E-CA5FABFEFAD0}"/>
                </a:ext>
              </a:extLst>
            </p:cNvPr>
            <p:cNvSpPr/>
            <p:nvPr/>
          </p:nvSpPr>
          <p:spPr>
            <a:xfrm>
              <a:off x="6400939" y="2467902"/>
              <a:ext cx="1236841" cy="704217"/>
            </a:xfrm>
            <a:custGeom>
              <a:avLst/>
              <a:gdLst/>
              <a:ahLst/>
              <a:cxnLst/>
              <a:rect l="l" t="t" r="r" b="b"/>
              <a:pathLst>
                <a:path w="50737" h="28888" extrusionOk="0">
                  <a:moveTo>
                    <a:pt x="50737" y="28888"/>
                  </a:moveTo>
                  <a:lnTo>
                    <a:pt x="10408" y="23084"/>
                  </a:lnTo>
                  <a:cubicBezTo>
                    <a:pt x="9274" y="22917"/>
                    <a:pt x="8406" y="22417"/>
                    <a:pt x="7706" y="21683"/>
                  </a:cubicBezTo>
                  <a:cubicBezTo>
                    <a:pt x="7039" y="20949"/>
                    <a:pt x="6538" y="19982"/>
                    <a:pt x="6138" y="18881"/>
                  </a:cubicBezTo>
                  <a:cubicBezTo>
                    <a:pt x="5771" y="17780"/>
                    <a:pt x="5538" y="16512"/>
                    <a:pt x="5371" y="15212"/>
                  </a:cubicBezTo>
                  <a:cubicBezTo>
                    <a:pt x="5204" y="13911"/>
                    <a:pt x="5071" y="12576"/>
                    <a:pt x="4971" y="11242"/>
                  </a:cubicBezTo>
                  <a:cubicBezTo>
                    <a:pt x="4837" y="9574"/>
                    <a:pt x="4704" y="8073"/>
                    <a:pt x="4504" y="6739"/>
                  </a:cubicBezTo>
                  <a:cubicBezTo>
                    <a:pt x="4303" y="5405"/>
                    <a:pt x="4070" y="4237"/>
                    <a:pt x="3736" y="3270"/>
                  </a:cubicBezTo>
                  <a:cubicBezTo>
                    <a:pt x="3369" y="2302"/>
                    <a:pt x="2936" y="1535"/>
                    <a:pt x="2335" y="1001"/>
                  </a:cubicBezTo>
                  <a:cubicBezTo>
                    <a:pt x="1735" y="434"/>
                    <a:pt x="968" y="101"/>
                    <a:pt x="0" y="1"/>
                  </a:cubicBezTo>
                  <a:lnTo>
                    <a:pt x="39862" y="4204"/>
                  </a:lnTo>
                  <a:cubicBezTo>
                    <a:pt x="40863" y="4304"/>
                    <a:pt x="41663" y="4671"/>
                    <a:pt x="42297" y="5271"/>
                  </a:cubicBezTo>
                  <a:cubicBezTo>
                    <a:pt x="42931" y="5838"/>
                    <a:pt x="43398" y="6672"/>
                    <a:pt x="43765" y="7706"/>
                  </a:cubicBezTo>
                  <a:cubicBezTo>
                    <a:pt x="44099" y="8707"/>
                    <a:pt x="44365" y="9974"/>
                    <a:pt x="44566" y="11375"/>
                  </a:cubicBezTo>
                  <a:cubicBezTo>
                    <a:pt x="44766" y="12810"/>
                    <a:pt x="44899" y="14444"/>
                    <a:pt x="45033" y="16246"/>
                  </a:cubicBezTo>
                  <a:cubicBezTo>
                    <a:pt x="45133" y="17647"/>
                    <a:pt x="45266" y="19081"/>
                    <a:pt x="45433" y="20482"/>
                  </a:cubicBezTo>
                  <a:cubicBezTo>
                    <a:pt x="45633" y="21883"/>
                    <a:pt x="45866" y="23217"/>
                    <a:pt x="46267" y="24418"/>
                  </a:cubicBezTo>
                  <a:cubicBezTo>
                    <a:pt x="46634" y="25586"/>
                    <a:pt x="47167" y="26620"/>
                    <a:pt x="47901" y="27420"/>
                  </a:cubicBezTo>
                  <a:cubicBezTo>
                    <a:pt x="48602" y="28187"/>
                    <a:pt x="49536" y="28721"/>
                    <a:pt x="50737" y="28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59" name="Google Shape;565;p29">
              <a:extLst>
                <a:ext uri="{FF2B5EF4-FFF2-40B4-BE49-F238E27FC236}">
                  <a16:creationId xmlns:a16="http://schemas.microsoft.com/office/drawing/2014/main" id="{43944FAA-DE6B-4DB1-9FE0-7DDDBEAF5A48}"/>
                </a:ext>
              </a:extLst>
            </p:cNvPr>
            <p:cNvSpPr/>
            <p:nvPr/>
          </p:nvSpPr>
          <p:spPr>
            <a:xfrm>
              <a:off x="5508854" y="2374386"/>
              <a:ext cx="1867853" cy="1362068"/>
            </a:xfrm>
            <a:custGeom>
              <a:avLst/>
              <a:gdLst/>
              <a:ahLst/>
              <a:cxnLst/>
              <a:rect l="l" t="t" r="r" b="b"/>
              <a:pathLst>
                <a:path w="76622" h="55874" extrusionOk="0">
                  <a:moveTo>
                    <a:pt x="53639" y="34625"/>
                  </a:moveTo>
                  <a:cubicBezTo>
                    <a:pt x="56007" y="29655"/>
                    <a:pt x="58342" y="24618"/>
                    <a:pt x="60944" y="19748"/>
                  </a:cubicBezTo>
                  <a:cubicBezTo>
                    <a:pt x="62145" y="17513"/>
                    <a:pt x="63379" y="15312"/>
                    <a:pt x="64780" y="13177"/>
                  </a:cubicBezTo>
                  <a:cubicBezTo>
                    <a:pt x="66181" y="11075"/>
                    <a:pt x="67749" y="9007"/>
                    <a:pt x="69617" y="7272"/>
                  </a:cubicBezTo>
                  <a:cubicBezTo>
                    <a:pt x="71518" y="5505"/>
                    <a:pt x="73920" y="4037"/>
                    <a:pt x="76622" y="4237"/>
                  </a:cubicBezTo>
                  <a:cubicBezTo>
                    <a:pt x="75721" y="4137"/>
                    <a:pt x="74821" y="4070"/>
                    <a:pt x="73920" y="3970"/>
                  </a:cubicBezTo>
                  <a:cubicBezTo>
                    <a:pt x="71685" y="3770"/>
                    <a:pt x="69417" y="3536"/>
                    <a:pt x="67149" y="3303"/>
                  </a:cubicBezTo>
                  <a:cubicBezTo>
                    <a:pt x="64146" y="3003"/>
                    <a:pt x="61178" y="2702"/>
                    <a:pt x="58175" y="2436"/>
                  </a:cubicBezTo>
                  <a:cubicBezTo>
                    <a:pt x="55073" y="2135"/>
                    <a:pt x="52004" y="1802"/>
                    <a:pt x="48902" y="1502"/>
                  </a:cubicBezTo>
                  <a:cubicBezTo>
                    <a:pt x="46334" y="1268"/>
                    <a:pt x="43765" y="1001"/>
                    <a:pt x="41230" y="734"/>
                  </a:cubicBezTo>
                  <a:lnTo>
                    <a:pt x="37060" y="334"/>
                  </a:lnTo>
                  <a:cubicBezTo>
                    <a:pt x="33758" y="1"/>
                    <a:pt x="30989" y="2069"/>
                    <a:pt x="28855" y="4370"/>
                  </a:cubicBezTo>
                  <a:cubicBezTo>
                    <a:pt x="25185" y="8340"/>
                    <a:pt x="22583" y="13343"/>
                    <a:pt x="20148" y="18114"/>
                  </a:cubicBezTo>
                  <a:cubicBezTo>
                    <a:pt x="17446" y="23417"/>
                    <a:pt x="14978" y="28821"/>
                    <a:pt x="12309" y="34125"/>
                  </a:cubicBezTo>
                  <a:cubicBezTo>
                    <a:pt x="11042" y="36593"/>
                    <a:pt x="9741" y="39062"/>
                    <a:pt x="8273" y="41397"/>
                  </a:cubicBezTo>
                  <a:cubicBezTo>
                    <a:pt x="6905" y="43632"/>
                    <a:pt x="5338" y="46100"/>
                    <a:pt x="3103" y="47568"/>
                  </a:cubicBezTo>
                  <a:cubicBezTo>
                    <a:pt x="2135" y="48235"/>
                    <a:pt x="1135" y="48402"/>
                    <a:pt x="1" y="48202"/>
                  </a:cubicBezTo>
                  <a:lnTo>
                    <a:pt x="1" y="48202"/>
                  </a:lnTo>
                  <a:cubicBezTo>
                    <a:pt x="2035" y="48602"/>
                    <a:pt x="4070" y="49002"/>
                    <a:pt x="6105" y="49403"/>
                  </a:cubicBezTo>
                  <a:cubicBezTo>
                    <a:pt x="10541" y="50303"/>
                    <a:pt x="14945" y="51171"/>
                    <a:pt x="19381" y="52038"/>
                  </a:cubicBezTo>
                  <a:cubicBezTo>
                    <a:pt x="23684" y="52905"/>
                    <a:pt x="28021" y="53772"/>
                    <a:pt x="32357" y="54640"/>
                  </a:cubicBezTo>
                  <a:cubicBezTo>
                    <a:pt x="33725" y="54907"/>
                    <a:pt x="35092" y="55173"/>
                    <a:pt x="36460" y="55440"/>
                  </a:cubicBezTo>
                  <a:cubicBezTo>
                    <a:pt x="37194" y="55607"/>
                    <a:pt x="37928" y="55774"/>
                    <a:pt x="38662" y="55807"/>
                  </a:cubicBezTo>
                  <a:cubicBezTo>
                    <a:pt x="40163" y="55874"/>
                    <a:pt x="41464" y="54840"/>
                    <a:pt x="42431" y="53839"/>
                  </a:cubicBezTo>
                  <a:cubicBezTo>
                    <a:pt x="43832" y="52471"/>
                    <a:pt x="44966" y="50837"/>
                    <a:pt x="46000" y="49169"/>
                  </a:cubicBezTo>
                  <a:cubicBezTo>
                    <a:pt x="48335" y="45500"/>
                    <a:pt x="50270" y="41597"/>
                    <a:pt x="52171" y="37728"/>
                  </a:cubicBezTo>
                  <a:cubicBezTo>
                    <a:pt x="52638" y="36693"/>
                    <a:pt x="53139" y="35659"/>
                    <a:pt x="53639" y="34625"/>
                  </a:cubicBezTo>
                  <a:cubicBezTo>
                    <a:pt x="54006" y="33858"/>
                    <a:pt x="53505" y="34892"/>
                    <a:pt x="53639" y="34625"/>
                  </a:cubicBezTo>
                  <a:close/>
                </a:path>
              </a:pathLst>
            </a:custGeom>
            <a:gradFill>
              <a:gsLst>
                <a:gs pos="0">
                  <a:srgbClr val="DCECD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0" name="Google Shape;566;p29">
              <a:extLst>
                <a:ext uri="{FF2B5EF4-FFF2-40B4-BE49-F238E27FC236}">
                  <a16:creationId xmlns:a16="http://schemas.microsoft.com/office/drawing/2014/main" id="{767F852B-153C-4CCE-8EA1-88C5672571C9}"/>
                </a:ext>
              </a:extLst>
            </p:cNvPr>
            <p:cNvSpPr/>
            <p:nvPr/>
          </p:nvSpPr>
          <p:spPr>
            <a:xfrm>
              <a:off x="5138032" y="2908666"/>
              <a:ext cx="1267752" cy="915643"/>
            </a:xfrm>
            <a:custGeom>
              <a:avLst/>
              <a:gdLst/>
              <a:ahLst/>
              <a:cxnLst/>
              <a:rect l="l" t="t" r="r" b="b"/>
              <a:pathLst>
                <a:path w="52005" h="37561" extrusionOk="0">
                  <a:moveTo>
                    <a:pt x="47935" y="35326"/>
                  </a:moveTo>
                  <a:cubicBezTo>
                    <a:pt x="46901" y="34225"/>
                    <a:pt x="46134" y="32824"/>
                    <a:pt x="45567" y="31223"/>
                  </a:cubicBezTo>
                  <a:cubicBezTo>
                    <a:pt x="45000" y="29621"/>
                    <a:pt x="44599" y="27854"/>
                    <a:pt x="44332" y="26019"/>
                  </a:cubicBezTo>
                  <a:cubicBezTo>
                    <a:pt x="44066" y="24184"/>
                    <a:pt x="43899" y="22250"/>
                    <a:pt x="43732" y="20415"/>
                  </a:cubicBezTo>
                  <a:cubicBezTo>
                    <a:pt x="43532" y="18280"/>
                    <a:pt x="43332" y="16312"/>
                    <a:pt x="43031" y="14577"/>
                  </a:cubicBezTo>
                  <a:cubicBezTo>
                    <a:pt x="42765" y="12876"/>
                    <a:pt x="42431" y="11375"/>
                    <a:pt x="41964" y="10107"/>
                  </a:cubicBezTo>
                  <a:cubicBezTo>
                    <a:pt x="41497" y="8840"/>
                    <a:pt x="40863" y="7839"/>
                    <a:pt x="40063" y="7072"/>
                  </a:cubicBezTo>
                  <a:cubicBezTo>
                    <a:pt x="39262" y="6305"/>
                    <a:pt x="38261" y="5838"/>
                    <a:pt x="36960" y="5638"/>
                  </a:cubicBezTo>
                  <a:lnTo>
                    <a:pt x="1" y="0"/>
                  </a:lnTo>
                  <a:cubicBezTo>
                    <a:pt x="1202" y="200"/>
                    <a:pt x="2169" y="634"/>
                    <a:pt x="2936" y="1335"/>
                  </a:cubicBezTo>
                  <a:cubicBezTo>
                    <a:pt x="3703" y="2035"/>
                    <a:pt x="4270" y="3002"/>
                    <a:pt x="4737" y="4170"/>
                  </a:cubicBezTo>
                  <a:cubicBezTo>
                    <a:pt x="5171" y="5337"/>
                    <a:pt x="5505" y="6738"/>
                    <a:pt x="5771" y="8373"/>
                  </a:cubicBezTo>
                  <a:cubicBezTo>
                    <a:pt x="6038" y="9974"/>
                    <a:pt x="6238" y="11775"/>
                    <a:pt x="6405" y="13777"/>
                  </a:cubicBezTo>
                  <a:cubicBezTo>
                    <a:pt x="6572" y="15511"/>
                    <a:pt x="6739" y="17279"/>
                    <a:pt x="7039" y="19014"/>
                  </a:cubicBezTo>
                  <a:cubicBezTo>
                    <a:pt x="7306" y="20715"/>
                    <a:pt x="7639" y="22383"/>
                    <a:pt x="8207" y="23884"/>
                  </a:cubicBezTo>
                  <a:cubicBezTo>
                    <a:pt x="8740" y="25352"/>
                    <a:pt x="9474" y="26653"/>
                    <a:pt x="10441" y="27687"/>
                  </a:cubicBezTo>
                  <a:cubicBezTo>
                    <a:pt x="11442" y="28721"/>
                    <a:pt x="12710" y="29455"/>
                    <a:pt x="14344" y="29788"/>
                  </a:cubicBezTo>
                  <a:lnTo>
                    <a:pt x="52005" y="37560"/>
                  </a:lnTo>
                  <a:cubicBezTo>
                    <a:pt x="50303" y="37194"/>
                    <a:pt x="48969" y="36393"/>
                    <a:pt x="47935" y="35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1" name="Google Shape;567;p29">
              <a:extLst>
                <a:ext uri="{FF2B5EF4-FFF2-40B4-BE49-F238E27FC236}">
                  <a16:creationId xmlns:a16="http://schemas.microsoft.com/office/drawing/2014/main" id="{D6BB7DC5-748F-4D32-814F-145083B0D6AB}"/>
                </a:ext>
              </a:extLst>
            </p:cNvPr>
            <p:cNvSpPr/>
            <p:nvPr/>
          </p:nvSpPr>
          <p:spPr>
            <a:xfrm>
              <a:off x="5046953" y="2234526"/>
              <a:ext cx="3171366" cy="2281758"/>
            </a:xfrm>
            <a:custGeom>
              <a:avLst/>
              <a:gdLst/>
              <a:ahLst/>
              <a:cxnLst/>
              <a:rect l="l" t="t" r="r" b="b"/>
              <a:pathLst>
                <a:path w="130094" h="93601" extrusionOk="0">
                  <a:moveTo>
                    <a:pt x="127025" y="0"/>
                  </a:moveTo>
                  <a:cubicBezTo>
                    <a:pt x="126491" y="1701"/>
                    <a:pt x="125924" y="3403"/>
                    <a:pt x="125324" y="5104"/>
                  </a:cubicBezTo>
                  <a:cubicBezTo>
                    <a:pt x="123722" y="9574"/>
                    <a:pt x="121988" y="13977"/>
                    <a:pt x="120020" y="18280"/>
                  </a:cubicBezTo>
                  <a:cubicBezTo>
                    <a:pt x="118118" y="22416"/>
                    <a:pt x="116017" y="26552"/>
                    <a:pt x="113282" y="30188"/>
                  </a:cubicBezTo>
                  <a:cubicBezTo>
                    <a:pt x="112081" y="31790"/>
                    <a:pt x="110646" y="33491"/>
                    <a:pt x="108812" y="34358"/>
                  </a:cubicBezTo>
                  <a:cubicBezTo>
                    <a:pt x="108335" y="34597"/>
                    <a:pt x="107739" y="34776"/>
                    <a:pt x="107159" y="34776"/>
                  </a:cubicBezTo>
                  <a:cubicBezTo>
                    <a:pt x="106766" y="34776"/>
                    <a:pt x="106380" y="34694"/>
                    <a:pt x="106043" y="34491"/>
                  </a:cubicBezTo>
                  <a:cubicBezTo>
                    <a:pt x="105376" y="34058"/>
                    <a:pt x="105076" y="33224"/>
                    <a:pt x="104842" y="32490"/>
                  </a:cubicBezTo>
                  <a:cubicBezTo>
                    <a:pt x="104309" y="30655"/>
                    <a:pt x="104142" y="28687"/>
                    <a:pt x="103975" y="26786"/>
                  </a:cubicBezTo>
                  <a:cubicBezTo>
                    <a:pt x="103775" y="24384"/>
                    <a:pt x="103641" y="21983"/>
                    <a:pt x="103274" y="19614"/>
                  </a:cubicBezTo>
                  <a:cubicBezTo>
                    <a:pt x="102641" y="15711"/>
                    <a:pt x="101173" y="11175"/>
                    <a:pt x="96837" y="10174"/>
                  </a:cubicBezTo>
                  <a:cubicBezTo>
                    <a:pt x="96261" y="10040"/>
                    <a:pt x="95699" y="9978"/>
                    <a:pt x="95152" y="9978"/>
                  </a:cubicBezTo>
                  <a:cubicBezTo>
                    <a:pt x="91605" y="9978"/>
                    <a:pt x="88654" y="12590"/>
                    <a:pt x="86429" y="15278"/>
                  </a:cubicBezTo>
                  <a:cubicBezTo>
                    <a:pt x="83494" y="18814"/>
                    <a:pt x="81225" y="22883"/>
                    <a:pt x="79124" y="26953"/>
                  </a:cubicBezTo>
                  <a:cubicBezTo>
                    <a:pt x="76889" y="31222"/>
                    <a:pt x="74854" y="35626"/>
                    <a:pt x="72786" y="39962"/>
                  </a:cubicBezTo>
                  <a:cubicBezTo>
                    <a:pt x="70718" y="44265"/>
                    <a:pt x="68650" y="48602"/>
                    <a:pt x="66248" y="52738"/>
                  </a:cubicBezTo>
                  <a:cubicBezTo>
                    <a:pt x="65147" y="54673"/>
                    <a:pt x="63946" y="56574"/>
                    <a:pt x="62545" y="58309"/>
                  </a:cubicBezTo>
                  <a:cubicBezTo>
                    <a:pt x="61411" y="59676"/>
                    <a:pt x="59810" y="61477"/>
                    <a:pt x="57909" y="61544"/>
                  </a:cubicBezTo>
                  <a:cubicBezTo>
                    <a:pt x="57808" y="61549"/>
                    <a:pt x="57708" y="61552"/>
                    <a:pt x="57611" y="61552"/>
                  </a:cubicBezTo>
                  <a:cubicBezTo>
                    <a:pt x="53220" y="61552"/>
                    <a:pt x="52060" y="56496"/>
                    <a:pt x="51538" y="53005"/>
                  </a:cubicBezTo>
                  <a:cubicBezTo>
                    <a:pt x="50837" y="48435"/>
                    <a:pt x="50804" y="43765"/>
                    <a:pt x="49803" y="39228"/>
                  </a:cubicBezTo>
                  <a:cubicBezTo>
                    <a:pt x="48969" y="35359"/>
                    <a:pt x="47201" y="31323"/>
                    <a:pt x="43165" y="29888"/>
                  </a:cubicBezTo>
                  <a:cubicBezTo>
                    <a:pt x="42080" y="29512"/>
                    <a:pt x="40994" y="29342"/>
                    <a:pt x="39920" y="29342"/>
                  </a:cubicBezTo>
                  <a:cubicBezTo>
                    <a:pt x="36899" y="29342"/>
                    <a:pt x="33984" y="30686"/>
                    <a:pt x="31523" y="32557"/>
                  </a:cubicBezTo>
                  <a:cubicBezTo>
                    <a:pt x="28154" y="35125"/>
                    <a:pt x="25452" y="38494"/>
                    <a:pt x="23050" y="41963"/>
                  </a:cubicBezTo>
                  <a:cubicBezTo>
                    <a:pt x="20515" y="45533"/>
                    <a:pt x="18314" y="49335"/>
                    <a:pt x="16279" y="53205"/>
                  </a:cubicBezTo>
                  <a:cubicBezTo>
                    <a:pt x="11809" y="61644"/>
                    <a:pt x="8073" y="70451"/>
                    <a:pt x="4704" y="79324"/>
                  </a:cubicBezTo>
                  <a:cubicBezTo>
                    <a:pt x="3236" y="83126"/>
                    <a:pt x="1869" y="86962"/>
                    <a:pt x="568" y="90832"/>
                  </a:cubicBezTo>
                  <a:cubicBezTo>
                    <a:pt x="434" y="91232"/>
                    <a:pt x="301" y="91632"/>
                    <a:pt x="167" y="92033"/>
                  </a:cubicBezTo>
                  <a:cubicBezTo>
                    <a:pt x="134" y="92099"/>
                    <a:pt x="1" y="92400"/>
                    <a:pt x="34" y="92466"/>
                  </a:cubicBezTo>
                  <a:cubicBezTo>
                    <a:pt x="67" y="92600"/>
                    <a:pt x="601" y="92700"/>
                    <a:pt x="768" y="92767"/>
                  </a:cubicBezTo>
                  <a:cubicBezTo>
                    <a:pt x="1635" y="93033"/>
                    <a:pt x="2536" y="93334"/>
                    <a:pt x="3403" y="93600"/>
                  </a:cubicBezTo>
                  <a:cubicBezTo>
                    <a:pt x="3937" y="91966"/>
                    <a:pt x="4471" y="90331"/>
                    <a:pt x="5038" y="88697"/>
                  </a:cubicBezTo>
                  <a:cubicBezTo>
                    <a:pt x="8040" y="80024"/>
                    <a:pt x="11442" y="71485"/>
                    <a:pt x="15312" y="63179"/>
                  </a:cubicBezTo>
                  <a:cubicBezTo>
                    <a:pt x="17346" y="58842"/>
                    <a:pt x="19481" y="54606"/>
                    <a:pt x="21883" y="50470"/>
                  </a:cubicBezTo>
                  <a:cubicBezTo>
                    <a:pt x="23984" y="46834"/>
                    <a:pt x="26319" y="43231"/>
                    <a:pt x="29055" y="39995"/>
                  </a:cubicBezTo>
                  <a:cubicBezTo>
                    <a:pt x="31456" y="37127"/>
                    <a:pt x="34625" y="33891"/>
                    <a:pt x="38528" y="33291"/>
                  </a:cubicBezTo>
                  <a:cubicBezTo>
                    <a:pt x="38891" y="33236"/>
                    <a:pt x="39260" y="33208"/>
                    <a:pt x="39630" y="33208"/>
                  </a:cubicBezTo>
                  <a:cubicBezTo>
                    <a:pt x="41067" y="33208"/>
                    <a:pt x="42518" y="33630"/>
                    <a:pt x="43632" y="34558"/>
                  </a:cubicBezTo>
                  <a:cubicBezTo>
                    <a:pt x="45100" y="35826"/>
                    <a:pt x="45800" y="37760"/>
                    <a:pt x="46267" y="39595"/>
                  </a:cubicBezTo>
                  <a:cubicBezTo>
                    <a:pt x="47368" y="43998"/>
                    <a:pt x="47368" y="48602"/>
                    <a:pt x="48002" y="53105"/>
                  </a:cubicBezTo>
                  <a:cubicBezTo>
                    <a:pt x="48535" y="57008"/>
                    <a:pt x="49469" y="61811"/>
                    <a:pt x="53039" y="64113"/>
                  </a:cubicBezTo>
                  <a:cubicBezTo>
                    <a:pt x="54317" y="64912"/>
                    <a:pt x="55935" y="65413"/>
                    <a:pt x="57486" y="65413"/>
                  </a:cubicBezTo>
                  <a:cubicBezTo>
                    <a:pt x="57878" y="65413"/>
                    <a:pt x="58266" y="65381"/>
                    <a:pt x="58643" y="65314"/>
                  </a:cubicBezTo>
                  <a:cubicBezTo>
                    <a:pt x="60644" y="64947"/>
                    <a:pt x="62312" y="63679"/>
                    <a:pt x="63713" y="62278"/>
                  </a:cubicBezTo>
                  <a:cubicBezTo>
                    <a:pt x="66815" y="59142"/>
                    <a:pt x="69017" y="55106"/>
                    <a:pt x="71051" y="51203"/>
                  </a:cubicBezTo>
                  <a:cubicBezTo>
                    <a:pt x="75488" y="42764"/>
                    <a:pt x="79091" y="33891"/>
                    <a:pt x="83727" y="25552"/>
                  </a:cubicBezTo>
                  <a:cubicBezTo>
                    <a:pt x="84828" y="23617"/>
                    <a:pt x="85962" y="21682"/>
                    <a:pt x="87263" y="19848"/>
                  </a:cubicBezTo>
                  <a:cubicBezTo>
                    <a:pt x="88464" y="18113"/>
                    <a:pt x="89798" y="16412"/>
                    <a:pt x="91499" y="15144"/>
                  </a:cubicBezTo>
                  <a:cubicBezTo>
                    <a:pt x="92558" y="14338"/>
                    <a:pt x="93808" y="13771"/>
                    <a:pt x="95095" y="13771"/>
                  </a:cubicBezTo>
                  <a:cubicBezTo>
                    <a:pt x="95673" y="13771"/>
                    <a:pt x="96258" y="13885"/>
                    <a:pt x="96837" y="14144"/>
                  </a:cubicBezTo>
                  <a:cubicBezTo>
                    <a:pt x="98638" y="14978"/>
                    <a:pt x="99338" y="17012"/>
                    <a:pt x="99739" y="18814"/>
                  </a:cubicBezTo>
                  <a:cubicBezTo>
                    <a:pt x="100739" y="23250"/>
                    <a:pt x="100406" y="27920"/>
                    <a:pt x="101373" y="32357"/>
                  </a:cubicBezTo>
                  <a:cubicBezTo>
                    <a:pt x="101773" y="34258"/>
                    <a:pt x="102474" y="36359"/>
                    <a:pt x="104108" y="37594"/>
                  </a:cubicBezTo>
                  <a:cubicBezTo>
                    <a:pt x="104957" y="38225"/>
                    <a:pt x="105993" y="38507"/>
                    <a:pt x="107042" y="38507"/>
                  </a:cubicBezTo>
                  <a:cubicBezTo>
                    <a:pt x="107767" y="38507"/>
                    <a:pt x="108498" y="38373"/>
                    <a:pt x="109179" y="38127"/>
                  </a:cubicBezTo>
                  <a:cubicBezTo>
                    <a:pt x="111113" y="37427"/>
                    <a:pt x="112748" y="35959"/>
                    <a:pt x="114149" y="34458"/>
                  </a:cubicBezTo>
                  <a:cubicBezTo>
                    <a:pt x="115517" y="32924"/>
                    <a:pt x="116717" y="31256"/>
                    <a:pt x="117818" y="29521"/>
                  </a:cubicBezTo>
                  <a:cubicBezTo>
                    <a:pt x="120287" y="25585"/>
                    <a:pt x="122321" y="21349"/>
                    <a:pt x="124156" y="17079"/>
                  </a:cubicBezTo>
                  <a:cubicBezTo>
                    <a:pt x="125924" y="12943"/>
                    <a:pt x="127525" y="8740"/>
                    <a:pt x="128959" y="4503"/>
                  </a:cubicBezTo>
                  <a:cubicBezTo>
                    <a:pt x="129226" y="3703"/>
                    <a:pt x="129527" y="2869"/>
                    <a:pt x="129760" y="2068"/>
                  </a:cubicBezTo>
                  <a:cubicBezTo>
                    <a:pt x="129827" y="1901"/>
                    <a:pt x="130094" y="1334"/>
                    <a:pt x="130027" y="1201"/>
                  </a:cubicBezTo>
                  <a:cubicBezTo>
                    <a:pt x="129994" y="1134"/>
                    <a:pt x="129727" y="1101"/>
                    <a:pt x="129660" y="1068"/>
                  </a:cubicBezTo>
                  <a:cubicBezTo>
                    <a:pt x="128793" y="701"/>
                    <a:pt x="127925" y="367"/>
                    <a:pt x="12702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2" name="Google Shape;568;p29">
              <a:extLst>
                <a:ext uri="{FF2B5EF4-FFF2-40B4-BE49-F238E27FC236}">
                  <a16:creationId xmlns:a16="http://schemas.microsoft.com/office/drawing/2014/main" id="{3A338A63-9F6A-4073-A9AD-B50A1885F663}"/>
                </a:ext>
              </a:extLst>
            </p:cNvPr>
            <p:cNvSpPr/>
            <p:nvPr/>
          </p:nvSpPr>
          <p:spPr>
            <a:xfrm>
              <a:off x="4202041" y="2809445"/>
              <a:ext cx="1850789" cy="1681657"/>
            </a:xfrm>
            <a:custGeom>
              <a:avLst/>
              <a:gdLst/>
              <a:ahLst/>
              <a:cxnLst/>
              <a:rect l="l" t="t" r="r" b="b"/>
              <a:pathLst>
                <a:path w="75922" h="68984" extrusionOk="0">
                  <a:moveTo>
                    <a:pt x="38895" y="501"/>
                  </a:moveTo>
                  <a:cubicBezTo>
                    <a:pt x="35459" y="1"/>
                    <a:pt x="32224" y="1435"/>
                    <a:pt x="29555" y="3470"/>
                  </a:cubicBezTo>
                  <a:cubicBezTo>
                    <a:pt x="26419" y="5872"/>
                    <a:pt x="23884" y="9007"/>
                    <a:pt x="21616" y="12176"/>
                  </a:cubicBezTo>
                  <a:cubicBezTo>
                    <a:pt x="16846" y="18948"/>
                    <a:pt x="13077" y="26453"/>
                    <a:pt x="9741" y="33992"/>
                  </a:cubicBezTo>
                  <a:cubicBezTo>
                    <a:pt x="6472" y="41397"/>
                    <a:pt x="3503" y="48936"/>
                    <a:pt x="868" y="56574"/>
                  </a:cubicBezTo>
                  <a:cubicBezTo>
                    <a:pt x="634" y="57342"/>
                    <a:pt x="368" y="58076"/>
                    <a:pt x="101" y="58843"/>
                  </a:cubicBezTo>
                  <a:cubicBezTo>
                    <a:pt x="34" y="59076"/>
                    <a:pt x="1" y="59010"/>
                    <a:pt x="101" y="59110"/>
                  </a:cubicBezTo>
                  <a:cubicBezTo>
                    <a:pt x="234" y="59210"/>
                    <a:pt x="668" y="59276"/>
                    <a:pt x="835" y="59310"/>
                  </a:cubicBezTo>
                  <a:cubicBezTo>
                    <a:pt x="2002" y="59643"/>
                    <a:pt x="3170" y="59977"/>
                    <a:pt x="4337" y="60311"/>
                  </a:cubicBezTo>
                  <a:cubicBezTo>
                    <a:pt x="8340" y="61445"/>
                    <a:pt x="12343" y="62579"/>
                    <a:pt x="16312" y="63713"/>
                  </a:cubicBezTo>
                  <a:cubicBezTo>
                    <a:pt x="20515" y="64914"/>
                    <a:pt x="24685" y="66081"/>
                    <a:pt x="28855" y="67282"/>
                  </a:cubicBezTo>
                  <a:cubicBezTo>
                    <a:pt x="30256" y="67682"/>
                    <a:pt x="31657" y="68083"/>
                    <a:pt x="33058" y="68483"/>
                  </a:cubicBezTo>
                  <a:cubicBezTo>
                    <a:pt x="33458" y="68583"/>
                    <a:pt x="33858" y="68717"/>
                    <a:pt x="34258" y="68817"/>
                  </a:cubicBezTo>
                  <a:cubicBezTo>
                    <a:pt x="34325" y="68850"/>
                    <a:pt x="34592" y="68983"/>
                    <a:pt x="34659" y="68950"/>
                  </a:cubicBezTo>
                  <a:cubicBezTo>
                    <a:pt x="34792" y="68883"/>
                    <a:pt x="34959" y="68083"/>
                    <a:pt x="34992" y="67949"/>
                  </a:cubicBezTo>
                  <a:cubicBezTo>
                    <a:pt x="35126" y="67549"/>
                    <a:pt x="35259" y="67149"/>
                    <a:pt x="35393" y="66748"/>
                  </a:cubicBezTo>
                  <a:cubicBezTo>
                    <a:pt x="35693" y="65848"/>
                    <a:pt x="35993" y="64981"/>
                    <a:pt x="36293" y="64080"/>
                  </a:cubicBezTo>
                  <a:cubicBezTo>
                    <a:pt x="36927" y="62279"/>
                    <a:pt x="37594" y="60477"/>
                    <a:pt x="38261" y="58676"/>
                  </a:cubicBezTo>
                  <a:cubicBezTo>
                    <a:pt x="39696" y="54773"/>
                    <a:pt x="41197" y="50937"/>
                    <a:pt x="42798" y="47134"/>
                  </a:cubicBezTo>
                  <a:cubicBezTo>
                    <a:pt x="46100" y="39162"/>
                    <a:pt x="49736" y="31290"/>
                    <a:pt x="54139" y="23884"/>
                  </a:cubicBezTo>
                  <a:cubicBezTo>
                    <a:pt x="56274" y="20315"/>
                    <a:pt x="58609" y="16813"/>
                    <a:pt x="61344" y="13644"/>
                  </a:cubicBezTo>
                  <a:cubicBezTo>
                    <a:pt x="63813" y="10775"/>
                    <a:pt x="66748" y="7973"/>
                    <a:pt x="70351" y="6539"/>
                  </a:cubicBezTo>
                  <a:cubicBezTo>
                    <a:pt x="72119" y="5838"/>
                    <a:pt x="74020" y="5571"/>
                    <a:pt x="75921" y="5872"/>
                  </a:cubicBezTo>
                  <a:cubicBezTo>
                    <a:pt x="74687" y="5671"/>
                    <a:pt x="73453" y="5505"/>
                    <a:pt x="72219" y="5338"/>
                  </a:cubicBezTo>
                  <a:cubicBezTo>
                    <a:pt x="69283" y="4904"/>
                    <a:pt x="66315" y="4471"/>
                    <a:pt x="63379" y="4037"/>
                  </a:cubicBezTo>
                  <a:cubicBezTo>
                    <a:pt x="59810" y="3537"/>
                    <a:pt x="56241" y="3003"/>
                    <a:pt x="52705" y="2502"/>
                  </a:cubicBezTo>
                  <a:cubicBezTo>
                    <a:pt x="49603" y="2035"/>
                    <a:pt x="46534" y="1602"/>
                    <a:pt x="43432" y="1168"/>
                  </a:cubicBezTo>
                  <a:cubicBezTo>
                    <a:pt x="41964" y="935"/>
                    <a:pt x="40463" y="735"/>
                    <a:pt x="38962" y="501"/>
                  </a:cubicBezTo>
                  <a:cubicBezTo>
                    <a:pt x="38928" y="501"/>
                    <a:pt x="38928" y="501"/>
                    <a:pt x="38895" y="501"/>
                  </a:cubicBezTo>
                  <a:close/>
                </a:path>
              </a:pathLst>
            </a:custGeom>
            <a:gradFill>
              <a:gsLst>
                <a:gs pos="0">
                  <a:srgbClr val="E0EAF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3" name="Google Shape;569;p29">
              <a:extLst>
                <a:ext uri="{FF2B5EF4-FFF2-40B4-BE49-F238E27FC236}">
                  <a16:creationId xmlns:a16="http://schemas.microsoft.com/office/drawing/2014/main" id="{783A5DA1-F3C5-4CBA-B84D-6572CC00FD19}"/>
                </a:ext>
              </a:extLst>
            </p:cNvPr>
            <p:cNvSpPr/>
            <p:nvPr/>
          </p:nvSpPr>
          <p:spPr>
            <a:xfrm>
              <a:off x="7905364" y="1405875"/>
              <a:ext cx="579794" cy="907501"/>
            </a:xfrm>
            <a:custGeom>
              <a:avLst/>
              <a:gdLst/>
              <a:ahLst/>
              <a:cxnLst/>
              <a:rect l="l" t="t" r="r" b="b"/>
              <a:pathLst>
                <a:path w="23784" h="37227" extrusionOk="0">
                  <a:moveTo>
                    <a:pt x="23784" y="37227"/>
                  </a:moveTo>
                  <a:lnTo>
                    <a:pt x="4003" y="1735"/>
                  </a:lnTo>
                  <a:lnTo>
                    <a:pt x="0" y="0"/>
                  </a:lnTo>
                  <a:lnTo>
                    <a:pt x="19714" y="3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4" name="Google Shape;570;p29">
              <a:extLst>
                <a:ext uri="{FF2B5EF4-FFF2-40B4-BE49-F238E27FC236}">
                  <a16:creationId xmlns:a16="http://schemas.microsoft.com/office/drawing/2014/main" id="{28AAAC09-549E-4973-9A0A-C855011BB55B}"/>
                </a:ext>
              </a:extLst>
            </p:cNvPr>
            <p:cNvSpPr/>
            <p:nvPr/>
          </p:nvSpPr>
          <p:spPr>
            <a:xfrm>
              <a:off x="8143616" y="2234526"/>
              <a:ext cx="341553" cy="78886"/>
            </a:xfrm>
            <a:custGeom>
              <a:avLst/>
              <a:gdLst/>
              <a:ahLst/>
              <a:cxnLst/>
              <a:rect l="l" t="t" r="r" b="b"/>
              <a:pathLst>
                <a:path w="14011" h="3236" extrusionOk="0">
                  <a:moveTo>
                    <a:pt x="1" y="0"/>
                  </a:moveTo>
                  <a:lnTo>
                    <a:pt x="3036" y="1201"/>
                  </a:lnTo>
                  <a:lnTo>
                    <a:pt x="14011" y="3236"/>
                  </a:lnTo>
                  <a:lnTo>
                    <a:pt x="14011" y="3236"/>
                  </a:lnTo>
                  <a:lnTo>
                    <a:pt x="9808" y="17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5" name="Google Shape;571;p29">
              <a:extLst>
                <a:ext uri="{FF2B5EF4-FFF2-40B4-BE49-F238E27FC236}">
                  <a16:creationId xmlns:a16="http://schemas.microsoft.com/office/drawing/2014/main" id="{5B758356-0AC3-48BB-98DC-80679BE85F41}"/>
                </a:ext>
              </a:extLst>
            </p:cNvPr>
            <p:cNvSpPr/>
            <p:nvPr/>
          </p:nvSpPr>
          <p:spPr>
            <a:xfrm>
              <a:off x="5160801" y="2946038"/>
              <a:ext cx="1290520" cy="1223044"/>
            </a:xfrm>
            <a:custGeom>
              <a:avLst/>
              <a:gdLst/>
              <a:ahLst/>
              <a:cxnLst/>
              <a:rect l="l" t="t" r="r" b="b"/>
              <a:pathLst>
                <a:path w="52939" h="50171" extrusionOk="0">
                  <a:moveTo>
                    <a:pt x="52071" y="32291"/>
                  </a:moveTo>
                  <a:cubicBezTo>
                    <a:pt x="52291" y="32352"/>
                    <a:pt x="52488" y="32364"/>
                    <a:pt x="52652" y="32364"/>
                  </a:cubicBezTo>
                  <a:cubicBezTo>
                    <a:pt x="52762" y="32364"/>
                    <a:pt x="52858" y="32358"/>
                    <a:pt x="52939" y="32358"/>
                  </a:cubicBezTo>
                  <a:cubicBezTo>
                    <a:pt x="52738" y="32358"/>
                    <a:pt x="52438" y="32358"/>
                    <a:pt x="52071" y="32291"/>
                  </a:cubicBezTo>
                  <a:close/>
                  <a:moveTo>
                    <a:pt x="35250" y="0"/>
                  </a:moveTo>
                  <a:cubicBezTo>
                    <a:pt x="34721" y="0"/>
                    <a:pt x="34197" y="37"/>
                    <a:pt x="33658" y="102"/>
                  </a:cubicBezTo>
                  <a:cubicBezTo>
                    <a:pt x="32057" y="335"/>
                    <a:pt x="30489" y="902"/>
                    <a:pt x="29055" y="1703"/>
                  </a:cubicBezTo>
                  <a:cubicBezTo>
                    <a:pt x="27587" y="2503"/>
                    <a:pt x="26286" y="3504"/>
                    <a:pt x="25052" y="4605"/>
                  </a:cubicBezTo>
                  <a:cubicBezTo>
                    <a:pt x="22617" y="6807"/>
                    <a:pt x="20549" y="9375"/>
                    <a:pt x="18681" y="12010"/>
                  </a:cubicBezTo>
                  <a:cubicBezTo>
                    <a:pt x="16813" y="14645"/>
                    <a:pt x="15145" y="17347"/>
                    <a:pt x="13610" y="20016"/>
                  </a:cubicBezTo>
                  <a:cubicBezTo>
                    <a:pt x="10608" y="25353"/>
                    <a:pt x="8140" y="30524"/>
                    <a:pt x="6138" y="34993"/>
                  </a:cubicBezTo>
                  <a:cubicBezTo>
                    <a:pt x="4137" y="39463"/>
                    <a:pt x="2636" y="43299"/>
                    <a:pt x="1602" y="45968"/>
                  </a:cubicBezTo>
                  <a:cubicBezTo>
                    <a:pt x="568" y="48636"/>
                    <a:pt x="1" y="50171"/>
                    <a:pt x="1" y="50171"/>
                  </a:cubicBezTo>
                  <a:cubicBezTo>
                    <a:pt x="1" y="50171"/>
                    <a:pt x="601" y="48636"/>
                    <a:pt x="1669" y="45968"/>
                  </a:cubicBezTo>
                  <a:cubicBezTo>
                    <a:pt x="2736" y="43333"/>
                    <a:pt x="4337" y="39563"/>
                    <a:pt x="6339" y="35093"/>
                  </a:cubicBezTo>
                  <a:cubicBezTo>
                    <a:pt x="8373" y="30624"/>
                    <a:pt x="10875" y="25487"/>
                    <a:pt x="13911" y="20149"/>
                  </a:cubicBezTo>
                  <a:cubicBezTo>
                    <a:pt x="15412" y="17514"/>
                    <a:pt x="17113" y="14812"/>
                    <a:pt x="18981" y="12210"/>
                  </a:cubicBezTo>
                  <a:cubicBezTo>
                    <a:pt x="20849" y="9609"/>
                    <a:pt x="22917" y="7073"/>
                    <a:pt x="25352" y="4905"/>
                  </a:cubicBezTo>
                  <a:cubicBezTo>
                    <a:pt x="26553" y="3838"/>
                    <a:pt x="27821" y="2804"/>
                    <a:pt x="29222" y="2036"/>
                  </a:cubicBezTo>
                  <a:cubicBezTo>
                    <a:pt x="30623" y="1236"/>
                    <a:pt x="32157" y="669"/>
                    <a:pt x="33725" y="435"/>
                  </a:cubicBezTo>
                  <a:cubicBezTo>
                    <a:pt x="34242" y="371"/>
                    <a:pt x="34745" y="334"/>
                    <a:pt x="35252" y="334"/>
                  </a:cubicBezTo>
                  <a:cubicBezTo>
                    <a:pt x="35530" y="334"/>
                    <a:pt x="35810" y="345"/>
                    <a:pt x="36093" y="369"/>
                  </a:cubicBezTo>
                  <a:cubicBezTo>
                    <a:pt x="36860" y="435"/>
                    <a:pt x="37628" y="602"/>
                    <a:pt x="38361" y="836"/>
                  </a:cubicBezTo>
                  <a:cubicBezTo>
                    <a:pt x="39095" y="1102"/>
                    <a:pt x="39796" y="1436"/>
                    <a:pt x="40396" y="1870"/>
                  </a:cubicBezTo>
                  <a:cubicBezTo>
                    <a:pt x="41030" y="2337"/>
                    <a:pt x="41597" y="2870"/>
                    <a:pt x="42064" y="3437"/>
                  </a:cubicBezTo>
                  <a:cubicBezTo>
                    <a:pt x="43031" y="4605"/>
                    <a:pt x="43699" y="5939"/>
                    <a:pt x="44199" y="7307"/>
                  </a:cubicBezTo>
                  <a:cubicBezTo>
                    <a:pt x="44699" y="8708"/>
                    <a:pt x="45033" y="10109"/>
                    <a:pt x="45266" y="11477"/>
                  </a:cubicBezTo>
                  <a:cubicBezTo>
                    <a:pt x="45767" y="14245"/>
                    <a:pt x="45967" y="16880"/>
                    <a:pt x="46200" y="19316"/>
                  </a:cubicBezTo>
                  <a:cubicBezTo>
                    <a:pt x="46434" y="21784"/>
                    <a:pt x="46701" y="24019"/>
                    <a:pt x="47168" y="25954"/>
                  </a:cubicBezTo>
                  <a:cubicBezTo>
                    <a:pt x="47601" y="27888"/>
                    <a:pt x="48302" y="29556"/>
                    <a:pt x="49236" y="30657"/>
                  </a:cubicBezTo>
                  <a:cubicBezTo>
                    <a:pt x="50170" y="31758"/>
                    <a:pt x="51304" y="32191"/>
                    <a:pt x="52071" y="32291"/>
                  </a:cubicBezTo>
                  <a:cubicBezTo>
                    <a:pt x="51304" y="32158"/>
                    <a:pt x="50203" y="31724"/>
                    <a:pt x="49303" y="30624"/>
                  </a:cubicBezTo>
                  <a:cubicBezTo>
                    <a:pt x="48402" y="29523"/>
                    <a:pt x="47735" y="27855"/>
                    <a:pt x="47301" y="25920"/>
                  </a:cubicBezTo>
                  <a:cubicBezTo>
                    <a:pt x="46901" y="23986"/>
                    <a:pt x="46667" y="21751"/>
                    <a:pt x="46434" y="19316"/>
                  </a:cubicBezTo>
                  <a:cubicBezTo>
                    <a:pt x="46200" y="16880"/>
                    <a:pt x="46034" y="14212"/>
                    <a:pt x="45533" y="11443"/>
                  </a:cubicBezTo>
                  <a:cubicBezTo>
                    <a:pt x="45300" y="10042"/>
                    <a:pt x="44966" y="8641"/>
                    <a:pt x="44466" y="7240"/>
                  </a:cubicBezTo>
                  <a:cubicBezTo>
                    <a:pt x="43999" y="5839"/>
                    <a:pt x="43298" y="4438"/>
                    <a:pt x="42298" y="3237"/>
                  </a:cubicBezTo>
                  <a:cubicBezTo>
                    <a:pt x="41797" y="2637"/>
                    <a:pt x="41230" y="2103"/>
                    <a:pt x="40596" y="1636"/>
                  </a:cubicBezTo>
                  <a:cubicBezTo>
                    <a:pt x="39963" y="1169"/>
                    <a:pt x="39229" y="802"/>
                    <a:pt x="38461" y="535"/>
                  </a:cubicBezTo>
                  <a:cubicBezTo>
                    <a:pt x="37728" y="269"/>
                    <a:pt x="36927" y="102"/>
                    <a:pt x="36126" y="35"/>
                  </a:cubicBezTo>
                  <a:cubicBezTo>
                    <a:pt x="35831" y="11"/>
                    <a:pt x="35540" y="0"/>
                    <a:pt x="3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166" name="Google Shape;572;p29">
              <a:extLst>
                <a:ext uri="{FF2B5EF4-FFF2-40B4-BE49-F238E27FC236}">
                  <a16:creationId xmlns:a16="http://schemas.microsoft.com/office/drawing/2014/main" id="{FFC4B762-45D3-4943-9E36-24223BC9F2C4}"/>
                </a:ext>
              </a:extLst>
            </p:cNvPr>
            <p:cNvSpPr/>
            <p:nvPr/>
          </p:nvSpPr>
          <p:spPr>
            <a:xfrm>
              <a:off x="6661984" y="2473338"/>
              <a:ext cx="940850" cy="1046819"/>
            </a:xfrm>
            <a:custGeom>
              <a:avLst/>
              <a:gdLst/>
              <a:ahLst/>
              <a:cxnLst/>
              <a:rect l="l" t="t" r="r" b="b"/>
              <a:pathLst>
                <a:path w="38595" h="42942" extrusionOk="0">
                  <a:moveTo>
                    <a:pt x="28854" y="0"/>
                  </a:moveTo>
                  <a:cubicBezTo>
                    <a:pt x="28174" y="0"/>
                    <a:pt x="27486" y="93"/>
                    <a:pt x="26819" y="278"/>
                  </a:cubicBezTo>
                  <a:cubicBezTo>
                    <a:pt x="25652" y="612"/>
                    <a:pt x="24518" y="1212"/>
                    <a:pt x="23517" y="1946"/>
                  </a:cubicBezTo>
                  <a:cubicBezTo>
                    <a:pt x="22516" y="2680"/>
                    <a:pt x="21615" y="3547"/>
                    <a:pt x="20748" y="4481"/>
                  </a:cubicBezTo>
                  <a:cubicBezTo>
                    <a:pt x="19914" y="5415"/>
                    <a:pt x="19147" y="6416"/>
                    <a:pt x="18380" y="7416"/>
                  </a:cubicBezTo>
                  <a:cubicBezTo>
                    <a:pt x="16912" y="9451"/>
                    <a:pt x="15645" y="11619"/>
                    <a:pt x="14444" y="13788"/>
                  </a:cubicBezTo>
                  <a:cubicBezTo>
                    <a:pt x="13243" y="15956"/>
                    <a:pt x="12142" y="18091"/>
                    <a:pt x="11108" y="20192"/>
                  </a:cubicBezTo>
                  <a:cubicBezTo>
                    <a:pt x="9040" y="24429"/>
                    <a:pt x="7239" y="28398"/>
                    <a:pt x="5637" y="31801"/>
                  </a:cubicBezTo>
                  <a:cubicBezTo>
                    <a:pt x="4036" y="35170"/>
                    <a:pt x="2669" y="38005"/>
                    <a:pt x="1635" y="39940"/>
                  </a:cubicBezTo>
                  <a:cubicBezTo>
                    <a:pt x="1134" y="40907"/>
                    <a:pt x="734" y="41674"/>
                    <a:pt x="434" y="42175"/>
                  </a:cubicBezTo>
                  <a:cubicBezTo>
                    <a:pt x="167" y="42675"/>
                    <a:pt x="0" y="42942"/>
                    <a:pt x="0" y="42942"/>
                  </a:cubicBezTo>
                  <a:cubicBezTo>
                    <a:pt x="0" y="42942"/>
                    <a:pt x="167" y="42675"/>
                    <a:pt x="467" y="42175"/>
                  </a:cubicBezTo>
                  <a:cubicBezTo>
                    <a:pt x="767" y="41674"/>
                    <a:pt x="1168" y="40907"/>
                    <a:pt x="1701" y="39973"/>
                  </a:cubicBezTo>
                  <a:cubicBezTo>
                    <a:pt x="2769" y="38038"/>
                    <a:pt x="4203" y="35270"/>
                    <a:pt x="5838" y="31901"/>
                  </a:cubicBezTo>
                  <a:cubicBezTo>
                    <a:pt x="7472" y="28498"/>
                    <a:pt x="9340" y="24562"/>
                    <a:pt x="11442" y="20359"/>
                  </a:cubicBezTo>
                  <a:cubicBezTo>
                    <a:pt x="12476" y="18258"/>
                    <a:pt x="13610" y="16123"/>
                    <a:pt x="14777" y="13954"/>
                  </a:cubicBezTo>
                  <a:cubicBezTo>
                    <a:pt x="15978" y="11820"/>
                    <a:pt x="17279" y="9685"/>
                    <a:pt x="18747" y="7650"/>
                  </a:cubicBezTo>
                  <a:cubicBezTo>
                    <a:pt x="20181" y="5649"/>
                    <a:pt x="21782" y="3714"/>
                    <a:pt x="23750" y="2279"/>
                  </a:cubicBezTo>
                  <a:cubicBezTo>
                    <a:pt x="24718" y="1546"/>
                    <a:pt x="25785" y="979"/>
                    <a:pt x="26919" y="645"/>
                  </a:cubicBezTo>
                  <a:cubicBezTo>
                    <a:pt x="27570" y="454"/>
                    <a:pt x="28243" y="361"/>
                    <a:pt x="28912" y="361"/>
                  </a:cubicBezTo>
                  <a:cubicBezTo>
                    <a:pt x="29410" y="361"/>
                    <a:pt x="29905" y="412"/>
                    <a:pt x="30388" y="511"/>
                  </a:cubicBezTo>
                  <a:cubicBezTo>
                    <a:pt x="30655" y="545"/>
                    <a:pt x="30922" y="678"/>
                    <a:pt x="31222" y="745"/>
                  </a:cubicBezTo>
                  <a:cubicBezTo>
                    <a:pt x="31489" y="845"/>
                    <a:pt x="31723" y="945"/>
                    <a:pt x="31990" y="1079"/>
                  </a:cubicBezTo>
                  <a:cubicBezTo>
                    <a:pt x="32223" y="1212"/>
                    <a:pt x="32490" y="1345"/>
                    <a:pt x="32690" y="1479"/>
                  </a:cubicBezTo>
                  <a:cubicBezTo>
                    <a:pt x="32924" y="1646"/>
                    <a:pt x="33157" y="1812"/>
                    <a:pt x="33357" y="1979"/>
                  </a:cubicBezTo>
                  <a:cubicBezTo>
                    <a:pt x="34191" y="2713"/>
                    <a:pt x="34825" y="3614"/>
                    <a:pt x="35325" y="4548"/>
                  </a:cubicBezTo>
                  <a:cubicBezTo>
                    <a:pt x="36259" y="6449"/>
                    <a:pt x="36693" y="8451"/>
                    <a:pt x="36960" y="10319"/>
                  </a:cubicBezTo>
                  <a:cubicBezTo>
                    <a:pt x="37260" y="12153"/>
                    <a:pt x="37393" y="13888"/>
                    <a:pt x="37527" y="15389"/>
                  </a:cubicBezTo>
                  <a:cubicBezTo>
                    <a:pt x="37660" y="16923"/>
                    <a:pt x="37794" y="18224"/>
                    <a:pt x="37927" y="19325"/>
                  </a:cubicBezTo>
                  <a:cubicBezTo>
                    <a:pt x="38061" y="20392"/>
                    <a:pt x="38227" y="21260"/>
                    <a:pt x="38361" y="21827"/>
                  </a:cubicBezTo>
                  <a:cubicBezTo>
                    <a:pt x="38494" y="22394"/>
                    <a:pt x="38594" y="22694"/>
                    <a:pt x="38594" y="22694"/>
                  </a:cubicBezTo>
                  <a:cubicBezTo>
                    <a:pt x="38594" y="22694"/>
                    <a:pt x="38528" y="22394"/>
                    <a:pt x="38394" y="21827"/>
                  </a:cubicBezTo>
                  <a:cubicBezTo>
                    <a:pt x="38261" y="21226"/>
                    <a:pt x="38094" y="20392"/>
                    <a:pt x="37994" y="19292"/>
                  </a:cubicBezTo>
                  <a:cubicBezTo>
                    <a:pt x="37860" y="18224"/>
                    <a:pt x="37760" y="16890"/>
                    <a:pt x="37660" y="15389"/>
                  </a:cubicBezTo>
                  <a:cubicBezTo>
                    <a:pt x="37560" y="13854"/>
                    <a:pt x="37460" y="12153"/>
                    <a:pt x="37193" y="10285"/>
                  </a:cubicBezTo>
                  <a:cubicBezTo>
                    <a:pt x="36926" y="8417"/>
                    <a:pt x="36526" y="6382"/>
                    <a:pt x="35592" y="4414"/>
                  </a:cubicBezTo>
                  <a:cubicBezTo>
                    <a:pt x="35092" y="3447"/>
                    <a:pt x="34458" y="2513"/>
                    <a:pt x="33591" y="1746"/>
                  </a:cubicBezTo>
                  <a:cubicBezTo>
                    <a:pt x="33391" y="1512"/>
                    <a:pt x="33124" y="1379"/>
                    <a:pt x="32890" y="1179"/>
                  </a:cubicBezTo>
                  <a:cubicBezTo>
                    <a:pt x="32657" y="1045"/>
                    <a:pt x="32390" y="878"/>
                    <a:pt x="32123" y="745"/>
                  </a:cubicBezTo>
                  <a:cubicBezTo>
                    <a:pt x="31856" y="645"/>
                    <a:pt x="31589" y="478"/>
                    <a:pt x="31322" y="411"/>
                  </a:cubicBezTo>
                  <a:cubicBezTo>
                    <a:pt x="31022" y="345"/>
                    <a:pt x="30755" y="211"/>
                    <a:pt x="30455" y="178"/>
                  </a:cubicBezTo>
                  <a:cubicBezTo>
                    <a:pt x="29936" y="59"/>
                    <a:pt x="29398" y="0"/>
                    <a:pt x="28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172" name="object 9">
            <a:extLst>
              <a:ext uri="{FF2B5EF4-FFF2-40B4-BE49-F238E27FC236}">
                <a16:creationId xmlns:a16="http://schemas.microsoft.com/office/drawing/2014/main" id="{7CCC40D6-100E-4A2D-A9FC-A92007598D3E}"/>
              </a:ext>
            </a:extLst>
          </p:cNvPr>
          <p:cNvSpPr txBox="1"/>
          <p:nvPr/>
        </p:nvSpPr>
        <p:spPr>
          <a:xfrm>
            <a:off x="1870961" y="1960288"/>
            <a:ext cx="5063239" cy="2873291"/>
          </a:xfrm>
          <a:prstGeom prst="rect">
            <a:avLst/>
          </a:prstGeom>
          <a:ln w="28575">
            <a:noFill/>
          </a:ln>
        </p:spPr>
        <p:txBody>
          <a:bodyPr vert="horz" wrap="square" lIns="0" tIns="29209" rIns="0" bIns="0" rtlCol="0" anchor="t">
            <a:noAutofit/>
          </a:bodyPr>
          <a:lstStyle/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B31E3A"/>
                </a:solidFill>
                <a:latin typeface="+mj-lt"/>
                <a:cs typeface="Arial MT"/>
              </a:rPr>
              <a:t>Champ de la désignation obligatoire des CAC</a:t>
            </a: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endParaRPr lang="fr-FR" b="1" i="1" dirty="0">
              <a:solidFill>
                <a:srgbClr val="B31E3A"/>
              </a:solidFill>
              <a:latin typeface="+mj-lt"/>
              <a:cs typeface="Arial MT"/>
            </a:endParaRP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072070"/>
                </a:solidFill>
                <a:latin typeface="+mj-lt"/>
                <a:cs typeface="Arial MT"/>
              </a:rPr>
              <a:t>Durée du mandat des CAC</a:t>
            </a: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endParaRPr lang="fr-FR" sz="2000" b="1" i="1" dirty="0">
              <a:solidFill>
                <a:srgbClr val="B31E3A"/>
              </a:solidFill>
              <a:latin typeface="+mj-lt"/>
              <a:cs typeface="Arial MT"/>
            </a:endParaRP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00B050"/>
                </a:solidFill>
                <a:latin typeface="+mj-lt"/>
                <a:cs typeface="Arial MT"/>
              </a:rPr>
              <a:t>Qualité pour être désigné CAC</a:t>
            </a: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endParaRPr lang="fr-FR" sz="2100" b="1" i="1" dirty="0">
              <a:solidFill>
                <a:srgbClr val="B31E3A"/>
              </a:solidFill>
              <a:latin typeface="+mj-lt"/>
              <a:cs typeface="Arial MT"/>
            </a:endParaRP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FF0000"/>
                </a:solidFill>
                <a:latin typeface="+mj-lt"/>
                <a:cs typeface="Arial MT"/>
              </a:rPr>
              <a:t>Indépendance des CAC</a:t>
            </a:r>
          </a:p>
          <a:p>
            <a:pPr marL="440055" marR="144145" indent="-285750" algn="just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</a:pPr>
            <a:endParaRPr lang="fr-FR" sz="2100" b="1" i="1" dirty="0">
              <a:solidFill>
                <a:srgbClr val="B31E3A"/>
              </a:solidFill>
              <a:latin typeface="+mj-lt"/>
              <a:cs typeface="Arial MT"/>
            </a:endParaRPr>
          </a:p>
          <a:p>
            <a:pPr marL="440055" marR="144145" indent="-285750" algn="just">
              <a:spcBef>
                <a:spcPts val="229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0070C0"/>
                </a:solidFill>
                <a:latin typeface="+mj-lt"/>
                <a:cs typeface="Arial MT"/>
              </a:rPr>
              <a:t>Etendue de la mission des CAC</a:t>
            </a:r>
          </a:p>
        </p:txBody>
      </p:sp>
      <p:cxnSp>
        <p:nvCxnSpPr>
          <p:cNvPr id="177" name="Google Shape;582;p29">
            <a:extLst>
              <a:ext uri="{FF2B5EF4-FFF2-40B4-BE49-F238E27FC236}">
                <a16:creationId xmlns:a16="http://schemas.microsoft.com/office/drawing/2014/main" id="{7E82D20D-FC29-44E7-918F-F16976003317}"/>
              </a:ext>
            </a:extLst>
          </p:cNvPr>
          <p:cNvCxnSpPr>
            <a:cxnSpLocks/>
          </p:cNvCxnSpPr>
          <p:nvPr/>
        </p:nvCxnSpPr>
        <p:spPr>
          <a:xfrm>
            <a:off x="1221913" y="2412034"/>
            <a:ext cx="8978113" cy="17302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178" name="Google Shape;582;p29">
            <a:extLst>
              <a:ext uri="{FF2B5EF4-FFF2-40B4-BE49-F238E27FC236}">
                <a16:creationId xmlns:a16="http://schemas.microsoft.com/office/drawing/2014/main" id="{1CAC85C5-E994-4730-8FF3-85E8E4458C63}"/>
              </a:ext>
            </a:extLst>
          </p:cNvPr>
          <p:cNvCxnSpPr>
            <a:cxnSpLocks/>
          </p:cNvCxnSpPr>
          <p:nvPr/>
        </p:nvCxnSpPr>
        <p:spPr>
          <a:xfrm>
            <a:off x="1221913" y="1752600"/>
            <a:ext cx="9244290" cy="12321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181" name="Google Shape;582;p29">
            <a:extLst>
              <a:ext uri="{FF2B5EF4-FFF2-40B4-BE49-F238E27FC236}">
                <a16:creationId xmlns:a16="http://schemas.microsoft.com/office/drawing/2014/main" id="{91079537-7EF1-4950-8B96-1D5EE5F8CA99}"/>
              </a:ext>
            </a:extLst>
          </p:cNvPr>
          <p:cNvCxnSpPr>
            <a:cxnSpLocks/>
          </p:cNvCxnSpPr>
          <p:nvPr/>
        </p:nvCxnSpPr>
        <p:spPr>
          <a:xfrm>
            <a:off x="1219200" y="3034468"/>
            <a:ext cx="7861031" cy="18058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183" name="Google Shape;582;p29">
            <a:extLst>
              <a:ext uri="{FF2B5EF4-FFF2-40B4-BE49-F238E27FC236}">
                <a16:creationId xmlns:a16="http://schemas.microsoft.com/office/drawing/2014/main" id="{C549C1B9-3C78-4AF9-8711-E46E66ED45A9}"/>
              </a:ext>
            </a:extLst>
          </p:cNvPr>
          <p:cNvCxnSpPr>
            <a:cxnSpLocks/>
          </p:cNvCxnSpPr>
          <p:nvPr/>
        </p:nvCxnSpPr>
        <p:spPr>
          <a:xfrm>
            <a:off x="1219200" y="3681316"/>
            <a:ext cx="6526726" cy="16133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185" name="Google Shape;582;p29">
            <a:extLst>
              <a:ext uri="{FF2B5EF4-FFF2-40B4-BE49-F238E27FC236}">
                <a16:creationId xmlns:a16="http://schemas.microsoft.com/office/drawing/2014/main" id="{CB6855B4-4C17-4A74-9C9E-4909B3739E36}"/>
              </a:ext>
            </a:extLst>
          </p:cNvPr>
          <p:cNvCxnSpPr>
            <a:cxnSpLocks/>
          </p:cNvCxnSpPr>
          <p:nvPr/>
        </p:nvCxnSpPr>
        <p:spPr>
          <a:xfrm>
            <a:off x="1219200" y="4334394"/>
            <a:ext cx="6361157" cy="17565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ysDash"/>
            <a:round/>
            <a:headEnd type="none" w="med" len="med"/>
            <a:tailEnd type="oval" w="med" len="med"/>
          </a:ln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0862F80-AA88-4604-8716-FAC653F90CE6}"/>
              </a:ext>
            </a:extLst>
          </p:cNvPr>
          <p:cNvCxnSpPr>
            <a:cxnSpLocks/>
          </p:cNvCxnSpPr>
          <p:nvPr/>
        </p:nvCxnSpPr>
        <p:spPr>
          <a:xfrm>
            <a:off x="1047116" y="6477000"/>
            <a:ext cx="7631478" cy="0"/>
          </a:xfrm>
          <a:prstGeom prst="straightConnector1">
            <a:avLst/>
          </a:prstGeom>
          <a:ln w="28575">
            <a:solidFill>
              <a:srgbClr val="4949E7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Holder 6">
            <a:extLst>
              <a:ext uri="{FF2B5EF4-FFF2-40B4-BE49-F238E27FC236}">
                <a16:creationId xmlns:a16="http://schemas.microsoft.com/office/drawing/2014/main" id="{8058229D-CF57-4846-B4A4-2814768C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46500" y="6520934"/>
            <a:ext cx="51883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1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fr-FR" i="0" spc="20" noProof="0" dirty="0">
                <a:solidFill>
                  <a:srgbClr val="002060"/>
                </a:solidFill>
                <a:latin typeface="Trebuchet MS"/>
                <a:cs typeface="Trebuchet MS"/>
              </a:rPr>
              <a:t>LSRF 20 ans après</a:t>
            </a:r>
            <a:r>
              <a:rPr lang="fr-FR" i="0" spc="-20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spc="15" noProof="0" dirty="0">
                <a:solidFill>
                  <a:srgbClr val="002060"/>
                </a:solidFill>
                <a:latin typeface="Trebuchet MS"/>
                <a:cs typeface="Trebuchet MS"/>
              </a:rPr>
              <a:t>Evaluation par les objectifs</a:t>
            </a:r>
            <a:r>
              <a:rPr lang="fr-FR" spc="229" noProof="0" dirty="0">
                <a:solidFill>
                  <a:srgbClr val="002060"/>
                </a:solidFill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i="0" spc="-30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r>
              <a:rPr lang="fr-FR" i="0" noProof="0" dirty="0">
                <a:solidFill>
                  <a:srgbClr val="002060"/>
                </a:solidFill>
                <a:latin typeface="Trebuchet MS"/>
                <a:cs typeface="Trebuchet MS"/>
              </a:rPr>
              <a:t>Octobre</a:t>
            </a:r>
            <a:r>
              <a:rPr lang="fr-FR" i="0" spc="-1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i="0" spc="25" noProof="0" dirty="0">
                <a:solidFill>
                  <a:srgbClr val="002060"/>
                </a:solidFill>
                <a:latin typeface="Trebuchet MS"/>
                <a:cs typeface="Trebuchet MS"/>
              </a:rPr>
              <a:t>2025 </a:t>
            </a:r>
            <a:r>
              <a:rPr lang="fr-FR" i="0" spc="145" noProof="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1200" i="0" noProof="0" dirty="0">
                <a:solidFill>
                  <a:srgbClr val="002060"/>
                </a:solidFill>
                <a:latin typeface="Sitka Small"/>
                <a:cs typeface="Sitka Small"/>
              </a:rPr>
              <a:t>|</a:t>
            </a:r>
            <a:r>
              <a:rPr lang="fr-FR" sz="1200" i="0" spc="305" noProof="0" dirty="0">
                <a:solidFill>
                  <a:srgbClr val="002060"/>
                </a:solidFill>
                <a:latin typeface="Sitka Small"/>
                <a:cs typeface="Sitka Small"/>
              </a:rPr>
              <a:t> </a:t>
            </a:r>
            <a:fld id="{81D60167-4931-47E6-BA6A-407CBD079E47}" type="slidenum">
              <a:rPr lang="fr-FR" sz="1200" i="0" spc="35" noProof="0" smtClean="0">
                <a:solidFill>
                  <a:srgbClr val="002060"/>
                </a:solidFill>
                <a:latin typeface="Trebuchet MS"/>
                <a:cs typeface="Trebuchet MS"/>
              </a:rPr>
              <a:pPr marL="12700">
                <a:spcBef>
                  <a:spcPts val="15"/>
                </a:spcBef>
              </a:pPr>
              <a:t>9</a:t>
            </a:fld>
            <a:endParaRPr lang="fr-FR" sz="1200" noProof="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55ACBCB5-EEBD-4E16-BB9A-CAC563C965CB}"/>
              </a:ext>
            </a:extLst>
          </p:cNvPr>
          <p:cNvCxnSpPr>
            <a:cxnSpLocks/>
            <a:stCxn id="88" idx="2"/>
          </p:cNvCxnSpPr>
          <p:nvPr/>
        </p:nvCxnSpPr>
        <p:spPr>
          <a:xfrm>
            <a:off x="1047117" y="6324069"/>
            <a:ext cx="0" cy="237630"/>
          </a:xfrm>
          <a:prstGeom prst="line">
            <a:avLst/>
          </a:prstGeom>
          <a:ln w="12700">
            <a:solidFill>
              <a:srgbClr val="5F5F60"/>
            </a:solidFill>
          </a:ln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18F89035-6C14-4376-80CC-F86B894E7C71}"/>
              </a:ext>
            </a:extLst>
          </p:cNvPr>
          <p:cNvCxnSpPr>
            <a:cxnSpLocks/>
          </p:cNvCxnSpPr>
          <p:nvPr/>
        </p:nvCxnSpPr>
        <p:spPr>
          <a:xfrm>
            <a:off x="8660955" y="6283304"/>
            <a:ext cx="0" cy="237630"/>
          </a:xfrm>
          <a:prstGeom prst="line">
            <a:avLst/>
          </a:prstGeom>
          <a:ln w="12700">
            <a:solidFill>
              <a:srgbClr val="5F5F60"/>
            </a:solidFill>
          </a:ln>
        </p:spPr>
      </p:cxnSp>
      <p:sp>
        <p:nvSpPr>
          <p:cNvPr id="193" name="object 18">
            <a:extLst>
              <a:ext uri="{FF2B5EF4-FFF2-40B4-BE49-F238E27FC236}">
                <a16:creationId xmlns:a16="http://schemas.microsoft.com/office/drawing/2014/main" id="{90180DB4-03BE-4452-9FE7-733812EE73D9}"/>
              </a:ext>
            </a:extLst>
          </p:cNvPr>
          <p:cNvSpPr txBox="1"/>
          <p:nvPr/>
        </p:nvSpPr>
        <p:spPr>
          <a:xfrm>
            <a:off x="3247415" y="6371052"/>
            <a:ext cx="3539747" cy="401391"/>
          </a:xfrm>
          <a:prstGeom prst="rect">
            <a:avLst/>
          </a:prstGeom>
          <a:noFill/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rgbClr val="4949E7"/>
                </a:solidFill>
                <a:latin typeface="+mj-lt"/>
                <a:cs typeface="Arial MT"/>
              </a:rPr>
              <a:t>Avant promulgation du CSC</a:t>
            </a:r>
            <a:endParaRPr sz="1600" dirty="0">
              <a:solidFill>
                <a:srgbClr val="4949E7"/>
              </a:solidFill>
              <a:latin typeface="+mj-lt"/>
              <a:cs typeface="Arial MT"/>
            </a:endParaRP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6FAE3703-73EA-4C9C-81BF-09C6E0668CFA}"/>
              </a:ext>
            </a:extLst>
          </p:cNvPr>
          <p:cNvCxnSpPr>
            <a:cxnSpLocks/>
            <a:endCxn id="134" idx="0"/>
          </p:cNvCxnSpPr>
          <p:nvPr/>
        </p:nvCxnSpPr>
        <p:spPr>
          <a:xfrm>
            <a:off x="8660955" y="4676893"/>
            <a:ext cx="1" cy="276107"/>
          </a:xfrm>
          <a:prstGeom prst="line">
            <a:avLst/>
          </a:prstGeom>
          <a:ln w="12700">
            <a:solidFill>
              <a:srgbClr val="5F5F60"/>
            </a:solidFill>
          </a:ln>
        </p:spPr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1D43134F-2D36-4FCC-A638-0A978605227E}"/>
              </a:ext>
            </a:extLst>
          </p:cNvPr>
          <p:cNvCxnSpPr>
            <a:cxnSpLocks/>
          </p:cNvCxnSpPr>
          <p:nvPr/>
        </p:nvCxnSpPr>
        <p:spPr>
          <a:xfrm>
            <a:off x="11228846" y="4676893"/>
            <a:ext cx="1" cy="276107"/>
          </a:xfrm>
          <a:prstGeom prst="line">
            <a:avLst/>
          </a:prstGeom>
          <a:ln w="12700">
            <a:solidFill>
              <a:srgbClr val="5F5F60"/>
            </a:solidFill>
          </a:ln>
        </p:spPr>
      </p:cxnSp>
      <p:cxnSp>
        <p:nvCxnSpPr>
          <p:cNvPr id="196" name="Connecteur droit avec flèche 195">
            <a:extLst>
              <a:ext uri="{FF2B5EF4-FFF2-40B4-BE49-F238E27FC236}">
                <a16:creationId xmlns:a16="http://schemas.microsoft.com/office/drawing/2014/main" id="{781F4E0B-F810-463D-AF44-1670ED601E5F}"/>
              </a:ext>
            </a:extLst>
          </p:cNvPr>
          <p:cNvCxnSpPr>
            <a:cxnSpLocks/>
          </p:cNvCxnSpPr>
          <p:nvPr/>
        </p:nvCxnSpPr>
        <p:spPr>
          <a:xfrm flipV="1">
            <a:off x="8660955" y="4676893"/>
            <a:ext cx="2596080" cy="27116"/>
          </a:xfrm>
          <a:prstGeom prst="straightConnector1">
            <a:avLst/>
          </a:prstGeom>
          <a:ln w="28575">
            <a:solidFill>
              <a:srgbClr val="3FA19A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bject 18">
            <a:extLst>
              <a:ext uri="{FF2B5EF4-FFF2-40B4-BE49-F238E27FC236}">
                <a16:creationId xmlns:a16="http://schemas.microsoft.com/office/drawing/2014/main" id="{A91A12E1-CD49-4DE0-BBC0-067D7C85950C}"/>
              </a:ext>
            </a:extLst>
          </p:cNvPr>
          <p:cNvSpPr txBox="1"/>
          <p:nvPr/>
        </p:nvSpPr>
        <p:spPr>
          <a:xfrm>
            <a:off x="8469743" y="4316478"/>
            <a:ext cx="2881907" cy="401391"/>
          </a:xfrm>
          <a:prstGeom prst="rect">
            <a:avLst/>
          </a:prstGeom>
          <a:noFill/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rgbClr val="3FA19A"/>
                </a:solidFill>
                <a:latin typeface="+mj-lt"/>
                <a:cs typeface="Arial MT"/>
              </a:rPr>
              <a:t>Avant promulgation de la LSRF</a:t>
            </a:r>
            <a:endParaRPr sz="1600" dirty="0">
              <a:solidFill>
                <a:srgbClr val="3FA19A"/>
              </a:solidFill>
              <a:latin typeface="+mj-lt"/>
              <a:cs typeface="Arial M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045C353-B2DB-44B7-AB75-6A8D5E056B5C}"/>
              </a:ext>
            </a:extLst>
          </p:cNvPr>
          <p:cNvGrpSpPr/>
          <p:nvPr/>
        </p:nvGrpSpPr>
        <p:grpSpPr>
          <a:xfrm>
            <a:off x="668974" y="4704009"/>
            <a:ext cx="10938015" cy="1696791"/>
            <a:chOff x="668974" y="4704009"/>
            <a:chExt cx="10938015" cy="1696791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5DDDFE6-E3F4-411C-9EBE-B804A29ADEF6}"/>
                </a:ext>
              </a:extLst>
            </p:cNvPr>
            <p:cNvGrpSpPr/>
            <p:nvPr/>
          </p:nvGrpSpPr>
          <p:grpSpPr>
            <a:xfrm>
              <a:off x="668974" y="4953000"/>
              <a:ext cx="10938015" cy="1371069"/>
              <a:chOff x="668974" y="4953000"/>
              <a:chExt cx="10938015" cy="1371069"/>
            </a:xfrm>
          </p:grpSpPr>
          <p:sp>
            <p:nvSpPr>
              <p:cNvPr id="74" name="object 18">
                <a:extLst>
                  <a:ext uri="{FF2B5EF4-FFF2-40B4-BE49-F238E27FC236}">
                    <a16:creationId xmlns:a16="http://schemas.microsoft.com/office/drawing/2014/main" id="{66A61B85-3315-4BDE-A2BE-5C9D0699D1F2}"/>
                  </a:ext>
                </a:extLst>
              </p:cNvPr>
              <p:cNvSpPr txBox="1"/>
              <p:nvPr/>
            </p:nvSpPr>
            <p:spPr>
              <a:xfrm>
                <a:off x="668975" y="4953000"/>
                <a:ext cx="756285" cy="4013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b="1" dirty="0">
                    <a:solidFill>
                      <a:srgbClr val="072070"/>
                    </a:solidFill>
                    <a:latin typeface="+mj-lt"/>
                    <a:cs typeface="Arial MT"/>
                  </a:rPr>
                  <a:t>1930</a:t>
                </a:r>
                <a:endParaRPr sz="1800" dirty="0">
                  <a:solidFill>
                    <a:srgbClr val="072070"/>
                  </a:solidFill>
                  <a:latin typeface="+mj-lt"/>
                  <a:cs typeface="Arial MT"/>
                </a:endParaRPr>
              </a:p>
            </p:txBody>
          </p:sp>
          <p:sp>
            <p:nvSpPr>
              <p:cNvPr id="9" name="Cercle : creux 8">
                <a:extLst>
                  <a:ext uri="{FF2B5EF4-FFF2-40B4-BE49-F238E27FC236}">
                    <a16:creationId xmlns:a16="http://schemas.microsoft.com/office/drawing/2014/main" id="{B178091E-5F95-4FD1-9628-96059E05939D}"/>
                  </a:ext>
                </a:extLst>
              </p:cNvPr>
              <p:cNvSpPr/>
              <p:nvPr/>
            </p:nvSpPr>
            <p:spPr>
              <a:xfrm>
                <a:off x="872324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63B6F4CE-6D44-42E7-8AD4-FCC2C3399BFE}"/>
                  </a:ext>
                </a:extLst>
              </p:cNvPr>
              <p:cNvCxnSpPr>
                <a:cxnSpLocks/>
                <a:stCxn id="76" idx="2"/>
                <a:endCxn id="9" idx="6"/>
              </p:cNvCxnSpPr>
              <p:nvPr/>
            </p:nvCxnSpPr>
            <p:spPr>
              <a:xfrm flipH="1">
                <a:off x="1221913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76" name="Cercle : creux 75">
                <a:extLst>
                  <a:ext uri="{FF2B5EF4-FFF2-40B4-BE49-F238E27FC236}">
                    <a16:creationId xmlns:a16="http://schemas.microsoft.com/office/drawing/2014/main" id="{C99682C8-B52D-4507-8FCC-7EEFA6293DBB}"/>
                  </a:ext>
                </a:extLst>
              </p:cNvPr>
              <p:cNvSpPr/>
              <p:nvPr/>
            </p:nvSpPr>
            <p:spPr>
              <a:xfrm>
                <a:off x="2167722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77" name="object 18">
                <a:extLst>
                  <a:ext uri="{FF2B5EF4-FFF2-40B4-BE49-F238E27FC236}">
                    <a16:creationId xmlns:a16="http://schemas.microsoft.com/office/drawing/2014/main" id="{5C5D9139-A48B-4128-A624-1F05F923874C}"/>
                  </a:ext>
                </a:extLst>
              </p:cNvPr>
              <p:cNvSpPr txBox="1"/>
              <p:nvPr/>
            </p:nvSpPr>
            <p:spPr>
              <a:xfrm>
                <a:off x="1964374" y="4953000"/>
                <a:ext cx="756285" cy="401391"/>
              </a:xfrm>
              <a:prstGeom prst="rect">
                <a:avLst/>
              </a:prstGeom>
              <a:solidFill>
                <a:srgbClr val="072070"/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b="1" dirty="0">
                    <a:solidFill>
                      <a:schemeClr val="bg1"/>
                    </a:solidFill>
                    <a:latin typeface="+mj-lt"/>
                    <a:cs typeface="Arial MT"/>
                  </a:rPr>
                  <a:t>1960</a:t>
                </a:r>
                <a:endParaRPr sz="1800" dirty="0">
                  <a:solidFill>
                    <a:schemeClr val="bg1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F2F29802-4206-4E70-85E9-8A0B18EC6E97}"/>
                  </a:ext>
                </a:extLst>
              </p:cNvPr>
              <p:cNvCxnSpPr>
                <a:cxnSpLocks/>
                <a:stCxn id="77" idx="2"/>
                <a:endCxn id="76" idx="0"/>
              </p:cNvCxnSpPr>
              <p:nvPr/>
            </p:nvCxnSpPr>
            <p:spPr>
              <a:xfrm>
                <a:off x="2342517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88" name="object 18">
                <a:extLst>
                  <a:ext uri="{FF2B5EF4-FFF2-40B4-BE49-F238E27FC236}">
                    <a16:creationId xmlns:a16="http://schemas.microsoft.com/office/drawing/2014/main" id="{2929C66E-FCEA-4FB1-BF4B-A8CD345BA45C}"/>
                  </a:ext>
                </a:extLst>
              </p:cNvPr>
              <p:cNvSpPr txBox="1"/>
              <p:nvPr/>
            </p:nvSpPr>
            <p:spPr>
              <a:xfrm>
                <a:off x="668974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Mars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sp>
            <p:nvSpPr>
              <p:cNvPr id="104" name="object 18">
                <a:extLst>
                  <a:ext uri="{FF2B5EF4-FFF2-40B4-BE49-F238E27FC236}">
                    <a16:creationId xmlns:a16="http://schemas.microsoft.com/office/drawing/2014/main" id="{87990200-4076-4630-879E-8703CFC2366F}"/>
                  </a:ext>
                </a:extLst>
              </p:cNvPr>
              <p:cNvSpPr txBox="1"/>
              <p:nvPr/>
            </p:nvSpPr>
            <p:spPr>
              <a:xfrm>
                <a:off x="1964374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Janvier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1E877FE2-50E0-4AEC-8EEA-30999113B069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 flipH="1">
                <a:off x="2504954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68" name="Cercle : creux 67">
                <a:extLst>
                  <a:ext uri="{FF2B5EF4-FFF2-40B4-BE49-F238E27FC236}">
                    <a16:creationId xmlns:a16="http://schemas.microsoft.com/office/drawing/2014/main" id="{094BB00D-17CA-4586-9946-F76ADD43733D}"/>
                  </a:ext>
                </a:extLst>
              </p:cNvPr>
              <p:cNvSpPr/>
              <p:nvPr/>
            </p:nvSpPr>
            <p:spPr>
              <a:xfrm>
                <a:off x="3450763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99" name="object 18">
                <a:extLst>
                  <a:ext uri="{FF2B5EF4-FFF2-40B4-BE49-F238E27FC236}">
                    <a16:creationId xmlns:a16="http://schemas.microsoft.com/office/drawing/2014/main" id="{EC8D7315-6329-47A4-835E-4E3A3186121C}"/>
                  </a:ext>
                </a:extLst>
              </p:cNvPr>
              <p:cNvSpPr txBox="1"/>
              <p:nvPr/>
            </p:nvSpPr>
            <p:spPr>
              <a:xfrm>
                <a:off x="3247415" y="4953000"/>
                <a:ext cx="756285" cy="4013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>
                <a:defPPr>
                  <a:defRPr kern="0"/>
                </a:defPPr>
                <a:lvl1pPr marL="12700" marR="5080" algn="ctr">
                  <a:lnSpc>
                    <a:spcPct val="100000"/>
                  </a:lnSpc>
                  <a:spcBef>
                    <a:spcPts val="100"/>
                  </a:spcBef>
                  <a:defRPr b="1">
                    <a:solidFill>
                      <a:srgbClr val="072070"/>
                    </a:solidFill>
                    <a:latin typeface="+mj-lt"/>
                    <a:cs typeface="Arial MT"/>
                  </a:defRPr>
                </a:lvl1pPr>
              </a:lstStyle>
              <a:p>
                <a:r>
                  <a:rPr lang="fr-FR" dirty="0"/>
                  <a:t>1982</a:t>
                </a:r>
                <a:endParaRPr dirty="0"/>
              </a:p>
            </p:txBody>
          </p: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F57F9847-1721-433D-9439-AB7564675101}"/>
                  </a:ext>
                </a:extLst>
              </p:cNvPr>
              <p:cNvCxnSpPr>
                <a:cxnSpLocks/>
                <a:stCxn id="99" idx="2"/>
                <a:endCxn id="68" idx="0"/>
              </p:cNvCxnSpPr>
              <p:nvPr/>
            </p:nvCxnSpPr>
            <p:spPr>
              <a:xfrm>
                <a:off x="3625558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03" name="object 18">
                <a:extLst>
                  <a:ext uri="{FF2B5EF4-FFF2-40B4-BE49-F238E27FC236}">
                    <a16:creationId xmlns:a16="http://schemas.microsoft.com/office/drawing/2014/main" id="{79FB92EC-8C73-438C-8E53-8E45DAA802BD}"/>
                  </a:ext>
                </a:extLst>
              </p:cNvPr>
              <p:cNvSpPr txBox="1"/>
              <p:nvPr/>
            </p:nvSpPr>
            <p:spPr>
              <a:xfrm>
                <a:off x="3247415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Juin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E4AF9C23-2541-406E-8C48-666A6CC752C0}"/>
                  </a:ext>
                </a:extLst>
              </p:cNvPr>
              <p:cNvCxnSpPr>
                <a:cxnSpLocks/>
                <a:stCxn id="111" idx="2"/>
              </p:cNvCxnSpPr>
              <p:nvPr/>
            </p:nvCxnSpPr>
            <p:spPr>
              <a:xfrm flipH="1">
                <a:off x="3774171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11" name="Cercle : creux 110">
                <a:extLst>
                  <a:ext uri="{FF2B5EF4-FFF2-40B4-BE49-F238E27FC236}">
                    <a16:creationId xmlns:a16="http://schemas.microsoft.com/office/drawing/2014/main" id="{2AE59D7E-EAA1-4CF4-9806-EE11A700329B}"/>
                  </a:ext>
                </a:extLst>
              </p:cNvPr>
              <p:cNvSpPr/>
              <p:nvPr/>
            </p:nvSpPr>
            <p:spPr>
              <a:xfrm>
                <a:off x="4719980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12" name="object 18">
                <a:extLst>
                  <a:ext uri="{FF2B5EF4-FFF2-40B4-BE49-F238E27FC236}">
                    <a16:creationId xmlns:a16="http://schemas.microsoft.com/office/drawing/2014/main" id="{185C7646-93E0-4836-90E6-DE1CC333F380}"/>
                  </a:ext>
                </a:extLst>
              </p:cNvPr>
              <p:cNvSpPr txBox="1"/>
              <p:nvPr/>
            </p:nvSpPr>
            <p:spPr>
              <a:xfrm>
                <a:off x="4516632" y="4953000"/>
                <a:ext cx="756285" cy="401391"/>
              </a:xfrm>
              <a:prstGeom prst="rect">
                <a:avLst/>
              </a:prstGeom>
              <a:solidFill>
                <a:srgbClr val="072070"/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b="1" dirty="0">
                    <a:solidFill>
                      <a:schemeClr val="bg1"/>
                    </a:solidFill>
                    <a:latin typeface="+mj-lt"/>
                    <a:cs typeface="Arial MT"/>
                  </a:rPr>
                  <a:t>1988</a:t>
                </a:r>
                <a:endParaRPr sz="1800" dirty="0">
                  <a:solidFill>
                    <a:schemeClr val="bg1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A77168F8-A70F-4A2D-9B7D-73B056BB63D0}"/>
                  </a:ext>
                </a:extLst>
              </p:cNvPr>
              <p:cNvCxnSpPr>
                <a:cxnSpLocks/>
                <a:stCxn id="112" idx="2"/>
                <a:endCxn id="111" idx="0"/>
              </p:cNvCxnSpPr>
              <p:nvPr/>
            </p:nvCxnSpPr>
            <p:spPr>
              <a:xfrm>
                <a:off x="4894775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16" name="object 18">
                <a:extLst>
                  <a:ext uri="{FF2B5EF4-FFF2-40B4-BE49-F238E27FC236}">
                    <a16:creationId xmlns:a16="http://schemas.microsoft.com/office/drawing/2014/main" id="{A25908F0-4D1F-4CDE-9CB3-872B461C9B3C}"/>
                  </a:ext>
                </a:extLst>
              </p:cNvPr>
              <p:cNvSpPr txBox="1"/>
              <p:nvPr/>
            </p:nvSpPr>
            <p:spPr>
              <a:xfrm>
                <a:off x="4516632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Août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AEFB1C2E-3822-4B1E-9EFC-44A19FCF5D86}"/>
                  </a:ext>
                </a:extLst>
              </p:cNvPr>
              <p:cNvCxnSpPr>
                <a:cxnSpLocks/>
                <a:stCxn id="119" idx="2"/>
              </p:cNvCxnSpPr>
              <p:nvPr/>
            </p:nvCxnSpPr>
            <p:spPr>
              <a:xfrm flipH="1">
                <a:off x="5029565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19" name="Cercle : creux 118">
                <a:extLst>
                  <a:ext uri="{FF2B5EF4-FFF2-40B4-BE49-F238E27FC236}">
                    <a16:creationId xmlns:a16="http://schemas.microsoft.com/office/drawing/2014/main" id="{02C6BD37-8F3B-466F-8A4F-2E466A00A504}"/>
                  </a:ext>
                </a:extLst>
              </p:cNvPr>
              <p:cNvSpPr/>
              <p:nvPr/>
            </p:nvSpPr>
            <p:spPr>
              <a:xfrm>
                <a:off x="5975374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20" name="object 18">
                <a:extLst>
                  <a:ext uri="{FF2B5EF4-FFF2-40B4-BE49-F238E27FC236}">
                    <a16:creationId xmlns:a16="http://schemas.microsoft.com/office/drawing/2014/main" id="{5286B9E4-E72D-410F-B580-1528854A50E2}"/>
                  </a:ext>
                </a:extLst>
              </p:cNvPr>
              <p:cNvSpPr txBox="1"/>
              <p:nvPr/>
            </p:nvSpPr>
            <p:spPr>
              <a:xfrm>
                <a:off x="5772026" y="4953000"/>
                <a:ext cx="756285" cy="4013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>
                <a:defPPr>
                  <a:defRPr kern="0"/>
                </a:defPPr>
                <a:lvl1pPr marL="12700" marR="5080" algn="ctr">
                  <a:lnSpc>
                    <a:spcPct val="100000"/>
                  </a:lnSpc>
                  <a:spcBef>
                    <a:spcPts val="100"/>
                  </a:spcBef>
                  <a:defRPr b="1">
                    <a:solidFill>
                      <a:srgbClr val="072070"/>
                    </a:solidFill>
                    <a:latin typeface="+mj-lt"/>
                    <a:cs typeface="Arial MT"/>
                  </a:defRPr>
                </a:lvl1pPr>
              </a:lstStyle>
              <a:p>
                <a:r>
                  <a:rPr lang="fr-FR" dirty="0"/>
                  <a:t>1994</a:t>
                </a:r>
                <a:endParaRPr dirty="0"/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2F82A851-3A8E-4EF2-8AE2-71772D0E03F1}"/>
                  </a:ext>
                </a:extLst>
              </p:cNvPr>
              <p:cNvCxnSpPr>
                <a:cxnSpLocks/>
                <a:stCxn id="120" idx="2"/>
                <a:endCxn id="119" idx="0"/>
              </p:cNvCxnSpPr>
              <p:nvPr/>
            </p:nvCxnSpPr>
            <p:spPr>
              <a:xfrm>
                <a:off x="6150169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23" name="object 18">
                <a:extLst>
                  <a:ext uri="{FF2B5EF4-FFF2-40B4-BE49-F238E27FC236}">
                    <a16:creationId xmlns:a16="http://schemas.microsoft.com/office/drawing/2014/main" id="{5F4DDA8A-EF85-472B-ABDA-19E17A15A651}"/>
                  </a:ext>
                </a:extLst>
              </p:cNvPr>
              <p:cNvSpPr txBox="1"/>
              <p:nvPr/>
            </p:nvSpPr>
            <p:spPr>
              <a:xfrm>
                <a:off x="5772026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Février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4BA4941B-B348-43A9-9C20-A754033935EB}"/>
                  </a:ext>
                </a:extLst>
              </p:cNvPr>
              <p:cNvCxnSpPr>
                <a:cxnSpLocks/>
                <a:stCxn id="126" idx="2"/>
              </p:cNvCxnSpPr>
              <p:nvPr/>
            </p:nvCxnSpPr>
            <p:spPr>
              <a:xfrm flipH="1">
                <a:off x="6284959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26" name="Cercle : creux 125">
                <a:extLst>
                  <a:ext uri="{FF2B5EF4-FFF2-40B4-BE49-F238E27FC236}">
                    <a16:creationId xmlns:a16="http://schemas.microsoft.com/office/drawing/2014/main" id="{E6184BAA-1A8C-4838-97AB-E81BDFE8FF70}"/>
                  </a:ext>
                </a:extLst>
              </p:cNvPr>
              <p:cNvSpPr/>
              <p:nvPr/>
            </p:nvSpPr>
            <p:spPr>
              <a:xfrm>
                <a:off x="7230768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27" name="object 18">
                <a:extLst>
                  <a:ext uri="{FF2B5EF4-FFF2-40B4-BE49-F238E27FC236}">
                    <a16:creationId xmlns:a16="http://schemas.microsoft.com/office/drawing/2014/main" id="{C6CB6058-8497-4585-8975-FF77B2EBEE09}"/>
                  </a:ext>
                </a:extLst>
              </p:cNvPr>
              <p:cNvSpPr txBox="1"/>
              <p:nvPr/>
            </p:nvSpPr>
            <p:spPr>
              <a:xfrm>
                <a:off x="7027420" y="4953000"/>
                <a:ext cx="756285" cy="401391"/>
              </a:xfrm>
              <a:prstGeom prst="rect">
                <a:avLst/>
              </a:prstGeom>
              <a:solidFill>
                <a:srgbClr val="072070"/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b="1" dirty="0">
                    <a:solidFill>
                      <a:schemeClr val="bg1"/>
                    </a:solidFill>
                    <a:latin typeface="+mj-lt"/>
                    <a:cs typeface="Arial MT"/>
                  </a:rPr>
                  <a:t>1995</a:t>
                </a:r>
                <a:endParaRPr sz="1800" dirty="0">
                  <a:solidFill>
                    <a:schemeClr val="bg1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B4A4838B-C5C0-4F05-A599-EB5B859802E4}"/>
                  </a:ext>
                </a:extLst>
              </p:cNvPr>
              <p:cNvCxnSpPr>
                <a:cxnSpLocks/>
                <a:stCxn id="127" idx="2"/>
                <a:endCxn id="126" idx="0"/>
              </p:cNvCxnSpPr>
              <p:nvPr/>
            </p:nvCxnSpPr>
            <p:spPr>
              <a:xfrm>
                <a:off x="7405563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30" name="object 18">
                <a:extLst>
                  <a:ext uri="{FF2B5EF4-FFF2-40B4-BE49-F238E27FC236}">
                    <a16:creationId xmlns:a16="http://schemas.microsoft.com/office/drawing/2014/main" id="{4CB66955-998E-4DFE-B62A-9DE8D3807C85}"/>
                  </a:ext>
                </a:extLst>
              </p:cNvPr>
              <p:cNvSpPr txBox="1"/>
              <p:nvPr/>
            </p:nvSpPr>
            <p:spPr>
              <a:xfrm>
                <a:off x="7027420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Avril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4E4DA2BE-4CDB-40B1-8563-B2D8807F612D}"/>
                  </a:ext>
                </a:extLst>
              </p:cNvPr>
              <p:cNvCxnSpPr>
                <a:cxnSpLocks/>
                <a:stCxn id="133" idx="2"/>
              </p:cNvCxnSpPr>
              <p:nvPr/>
            </p:nvCxnSpPr>
            <p:spPr>
              <a:xfrm flipH="1">
                <a:off x="7540352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33" name="Cercle : creux 132">
                <a:extLst>
                  <a:ext uri="{FF2B5EF4-FFF2-40B4-BE49-F238E27FC236}">
                    <a16:creationId xmlns:a16="http://schemas.microsoft.com/office/drawing/2014/main" id="{AC97EA62-3215-42D2-BAE7-CFB54132E7AB}"/>
                  </a:ext>
                </a:extLst>
              </p:cNvPr>
              <p:cNvSpPr/>
              <p:nvPr/>
            </p:nvSpPr>
            <p:spPr>
              <a:xfrm>
                <a:off x="8486161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34" name="object 18">
                <a:extLst>
                  <a:ext uri="{FF2B5EF4-FFF2-40B4-BE49-F238E27FC236}">
                    <a16:creationId xmlns:a16="http://schemas.microsoft.com/office/drawing/2014/main" id="{4E058C12-9FBA-4042-8831-36A6671CA2CE}"/>
                  </a:ext>
                </a:extLst>
              </p:cNvPr>
              <p:cNvSpPr txBox="1"/>
              <p:nvPr/>
            </p:nvSpPr>
            <p:spPr>
              <a:xfrm>
                <a:off x="8282813" y="4953000"/>
                <a:ext cx="756285" cy="4013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>
                <a:defPPr>
                  <a:defRPr kern="0"/>
                </a:defPPr>
                <a:lvl1pPr marL="12700" marR="5080" algn="ctr">
                  <a:lnSpc>
                    <a:spcPct val="100000"/>
                  </a:lnSpc>
                  <a:spcBef>
                    <a:spcPts val="100"/>
                  </a:spcBef>
                  <a:defRPr b="1">
                    <a:solidFill>
                      <a:srgbClr val="072070"/>
                    </a:solidFill>
                    <a:latin typeface="+mj-lt"/>
                    <a:cs typeface="Arial MT"/>
                  </a:defRPr>
                </a:lvl1pPr>
              </a:lstStyle>
              <a:p>
                <a:r>
                  <a:rPr lang="fr-FR" dirty="0"/>
                  <a:t>2000</a:t>
                </a:r>
                <a:endParaRPr dirty="0"/>
              </a:p>
            </p:txBody>
          </p: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B5C0A0E0-0A58-49F1-8AC6-67144AF8B376}"/>
                  </a:ext>
                </a:extLst>
              </p:cNvPr>
              <p:cNvCxnSpPr>
                <a:cxnSpLocks/>
                <a:stCxn id="134" idx="2"/>
                <a:endCxn id="133" idx="0"/>
              </p:cNvCxnSpPr>
              <p:nvPr/>
            </p:nvCxnSpPr>
            <p:spPr>
              <a:xfrm>
                <a:off x="8660956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37" name="object 18">
                <a:extLst>
                  <a:ext uri="{FF2B5EF4-FFF2-40B4-BE49-F238E27FC236}">
                    <a16:creationId xmlns:a16="http://schemas.microsoft.com/office/drawing/2014/main" id="{6C6641BF-E8F4-4F79-94A2-7D06C302BECF}"/>
                  </a:ext>
                </a:extLst>
              </p:cNvPr>
              <p:cNvSpPr txBox="1"/>
              <p:nvPr/>
            </p:nvSpPr>
            <p:spPr>
              <a:xfrm>
                <a:off x="8198192" y="6034571"/>
                <a:ext cx="945808" cy="289494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Novembre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3A014ABF-9B32-411A-A402-07E7E2817746}"/>
                  </a:ext>
                </a:extLst>
              </p:cNvPr>
              <p:cNvCxnSpPr>
                <a:cxnSpLocks/>
                <a:stCxn id="140" idx="2"/>
              </p:cNvCxnSpPr>
              <p:nvPr/>
            </p:nvCxnSpPr>
            <p:spPr>
              <a:xfrm flipH="1">
                <a:off x="8824298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40" name="Cercle : creux 139">
                <a:extLst>
                  <a:ext uri="{FF2B5EF4-FFF2-40B4-BE49-F238E27FC236}">
                    <a16:creationId xmlns:a16="http://schemas.microsoft.com/office/drawing/2014/main" id="{F1A810C4-9B1F-4EE4-94F9-F439B2B2627E}"/>
                  </a:ext>
                </a:extLst>
              </p:cNvPr>
              <p:cNvSpPr/>
              <p:nvPr/>
            </p:nvSpPr>
            <p:spPr>
              <a:xfrm>
                <a:off x="9770107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41" name="object 18">
                <a:extLst>
                  <a:ext uri="{FF2B5EF4-FFF2-40B4-BE49-F238E27FC236}">
                    <a16:creationId xmlns:a16="http://schemas.microsoft.com/office/drawing/2014/main" id="{4B119030-210E-40B0-B75F-C0697BC46F3C}"/>
                  </a:ext>
                </a:extLst>
              </p:cNvPr>
              <p:cNvSpPr txBox="1"/>
              <p:nvPr/>
            </p:nvSpPr>
            <p:spPr>
              <a:xfrm>
                <a:off x="9566759" y="4953000"/>
                <a:ext cx="756285" cy="401391"/>
              </a:xfrm>
              <a:prstGeom prst="rect">
                <a:avLst/>
              </a:prstGeom>
              <a:solidFill>
                <a:srgbClr val="072070"/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b="1" dirty="0">
                    <a:solidFill>
                      <a:schemeClr val="bg1"/>
                    </a:solidFill>
                    <a:latin typeface="+mj-lt"/>
                    <a:cs typeface="Arial MT"/>
                  </a:rPr>
                  <a:t>2001</a:t>
                </a:r>
                <a:endParaRPr sz="1800" dirty="0">
                  <a:solidFill>
                    <a:schemeClr val="bg1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F72DDE29-48C6-4CC6-B793-9D0F63F939AE}"/>
                  </a:ext>
                </a:extLst>
              </p:cNvPr>
              <p:cNvCxnSpPr>
                <a:cxnSpLocks/>
                <a:stCxn id="141" idx="2"/>
                <a:endCxn id="140" idx="0"/>
              </p:cNvCxnSpPr>
              <p:nvPr/>
            </p:nvCxnSpPr>
            <p:spPr>
              <a:xfrm>
                <a:off x="9944902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44" name="object 18">
                <a:extLst>
                  <a:ext uri="{FF2B5EF4-FFF2-40B4-BE49-F238E27FC236}">
                    <a16:creationId xmlns:a16="http://schemas.microsoft.com/office/drawing/2014/main" id="{4FD2D348-68B7-4B29-A417-19A41C77814F}"/>
                  </a:ext>
                </a:extLst>
              </p:cNvPr>
              <p:cNvSpPr txBox="1"/>
              <p:nvPr/>
            </p:nvSpPr>
            <p:spPr>
              <a:xfrm>
                <a:off x="9566759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Juillet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C38B137E-8FFC-4D93-8361-B228D0CC443B}"/>
                  </a:ext>
                </a:extLst>
              </p:cNvPr>
              <p:cNvCxnSpPr>
                <a:cxnSpLocks/>
                <a:stCxn id="147" idx="2"/>
              </p:cNvCxnSpPr>
              <p:nvPr/>
            </p:nvCxnSpPr>
            <p:spPr>
              <a:xfrm flipH="1">
                <a:off x="10108243" y="5796940"/>
                <a:ext cx="945809" cy="0"/>
              </a:xfrm>
              <a:prstGeom prst="line">
                <a:avLst/>
              </a:prstGeom>
              <a:ln w="28575">
                <a:solidFill>
                  <a:srgbClr val="5F5F60"/>
                </a:solidFill>
              </a:ln>
            </p:spPr>
          </p:cxnSp>
          <p:sp>
            <p:nvSpPr>
              <p:cNvPr id="147" name="Cercle : creux 146">
                <a:extLst>
                  <a:ext uri="{FF2B5EF4-FFF2-40B4-BE49-F238E27FC236}">
                    <a16:creationId xmlns:a16="http://schemas.microsoft.com/office/drawing/2014/main" id="{8EA14725-77BE-4CEF-8784-5D2083CC3708}"/>
                  </a:ext>
                </a:extLst>
              </p:cNvPr>
              <p:cNvSpPr/>
              <p:nvPr/>
            </p:nvSpPr>
            <p:spPr>
              <a:xfrm>
                <a:off x="11054052" y="5608387"/>
                <a:ext cx="349589" cy="377106"/>
              </a:xfrm>
              <a:prstGeom prst="donut">
                <a:avLst/>
              </a:prstGeom>
              <a:solidFill>
                <a:srgbClr val="5F5F60"/>
              </a:solidFill>
            </p:spPr>
            <p:txBody>
              <a:bodyPr wrap="square" lIns="0" tIns="0" rIns="0" bIns="0" rtlCol="0"/>
              <a:lstStyle/>
              <a:p>
                <a:endParaRPr lang="fr-FR" b="1"/>
              </a:p>
            </p:txBody>
          </p:sp>
          <p:sp>
            <p:nvSpPr>
              <p:cNvPr id="148" name="object 18">
                <a:extLst>
                  <a:ext uri="{FF2B5EF4-FFF2-40B4-BE49-F238E27FC236}">
                    <a16:creationId xmlns:a16="http://schemas.microsoft.com/office/drawing/2014/main" id="{361F7FCA-A044-4B51-8391-39209118AC26}"/>
                  </a:ext>
                </a:extLst>
              </p:cNvPr>
              <p:cNvSpPr txBox="1"/>
              <p:nvPr/>
            </p:nvSpPr>
            <p:spPr>
              <a:xfrm>
                <a:off x="10850704" y="4953000"/>
                <a:ext cx="756285" cy="4013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wrap="square" lIns="0" tIns="12700" rIns="0" bIns="0" rtlCol="0" anchor="ctr" anchorCtr="0">
                <a:noAutofit/>
              </a:bodyPr>
              <a:lstStyle>
                <a:defPPr>
                  <a:defRPr kern="0"/>
                </a:defPPr>
                <a:lvl1pPr marL="12700" marR="5080" algn="ctr">
                  <a:lnSpc>
                    <a:spcPct val="100000"/>
                  </a:lnSpc>
                  <a:spcBef>
                    <a:spcPts val="100"/>
                  </a:spcBef>
                  <a:defRPr b="1">
                    <a:solidFill>
                      <a:srgbClr val="072070"/>
                    </a:solidFill>
                    <a:latin typeface="+mj-lt"/>
                    <a:cs typeface="Arial MT"/>
                  </a:defRPr>
                </a:lvl1pPr>
              </a:lstStyle>
              <a:p>
                <a:r>
                  <a:rPr lang="fr-FR" dirty="0"/>
                  <a:t>2005</a:t>
                </a:r>
                <a:endParaRPr dirty="0"/>
              </a:p>
            </p:txBody>
          </p:sp>
          <p:cxnSp>
            <p:nvCxnSpPr>
              <p:cNvPr id="149" name="Connecteur droit 148">
                <a:extLst>
                  <a:ext uri="{FF2B5EF4-FFF2-40B4-BE49-F238E27FC236}">
                    <a16:creationId xmlns:a16="http://schemas.microsoft.com/office/drawing/2014/main" id="{065A288D-CE23-4CEA-A50B-D2636EF4F1B9}"/>
                  </a:ext>
                </a:extLst>
              </p:cNvPr>
              <p:cNvCxnSpPr>
                <a:cxnSpLocks/>
                <a:stCxn id="148" idx="2"/>
                <a:endCxn id="147" idx="0"/>
              </p:cNvCxnSpPr>
              <p:nvPr/>
            </p:nvCxnSpPr>
            <p:spPr>
              <a:xfrm>
                <a:off x="11228847" y="5354391"/>
                <a:ext cx="0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  <p:sp>
            <p:nvSpPr>
              <p:cNvPr id="151" name="object 18">
                <a:extLst>
                  <a:ext uri="{FF2B5EF4-FFF2-40B4-BE49-F238E27FC236}">
                    <a16:creationId xmlns:a16="http://schemas.microsoft.com/office/drawing/2014/main" id="{4862F7EC-3384-43FE-9A1E-DAEF1183EE6E}"/>
                  </a:ext>
                </a:extLst>
              </p:cNvPr>
              <p:cNvSpPr txBox="1"/>
              <p:nvPr/>
            </p:nvSpPr>
            <p:spPr>
              <a:xfrm>
                <a:off x="10850704" y="6034571"/>
                <a:ext cx="756285" cy="289498"/>
              </a:xfrm>
              <a:prstGeom prst="rect">
                <a:avLst/>
              </a:prstGeom>
              <a:noFill/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1600" b="1" dirty="0">
                    <a:solidFill>
                      <a:srgbClr val="5F5F60"/>
                    </a:solidFill>
                    <a:latin typeface="+mj-lt"/>
                    <a:cs typeface="Arial MT"/>
                  </a:rPr>
                  <a:t>Juillet</a:t>
                </a:r>
                <a:endParaRPr sz="1600" b="1" dirty="0">
                  <a:solidFill>
                    <a:srgbClr val="5F5F60"/>
                  </a:solidFill>
                  <a:latin typeface="+mj-lt"/>
                  <a:cs typeface="Arial MT"/>
                </a:endParaRPr>
              </a:p>
            </p:txBody>
          </p: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AD9254EA-FC4E-425E-9504-AD4B2F961187}"/>
                  </a:ext>
                </a:extLst>
              </p:cNvPr>
              <p:cNvCxnSpPr>
                <a:cxnSpLocks/>
                <a:stCxn id="74" idx="2"/>
                <a:endCxn id="9" idx="0"/>
              </p:cNvCxnSpPr>
              <p:nvPr/>
            </p:nvCxnSpPr>
            <p:spPr>
              <a:xfrm>
                <a:off x="1047118" y="5354391"/>
                <a:ext cx="1" cy="253996"/>
              </a:xfrm>
              <a:prstGeom prst="line">
                <a:avLst/>
              </a:prstGeom>
              <a:ln w="12700">
                <a:solidFill>
                  <a:srgbClr val="5F5F60"/>
                </a:solidFill>
              </a:ln>
            </p:spPr>
          </p:cxnSp>
        </p:grp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F0B4912A-0263-4285-A0CF-E22939E408A8}"/>
                </a:ext>
              </a:extLst>
            </p:cNvPr>
            <p:cNvCxnSpPr>
              <a:cxnSpLocks/>
              <a:stCxn id="174" idx="2"/>
              <a:endCxn id="198" idx="0"/>
            </p:cNvCxnSpPr>
            <p:nvPr/>
          </p:nvCxnSpPr>
          <p:spPr>
            <a:xfrm>
              <a:off x="10578169" y="5105400"/>
              <a:ext cx="11514" cy="7160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</p:cxnSp>
        <p:sp>
          <p:nvSpPr>
            <p:cNvPr id="174" name="object 18">
              <a:extLst>
                <a:ext uri="{FF2B5EF4-FFF2-40B4-BE49-F238E27FC236}">
                  <a16:creationId xmlns:a16="http://schemas.microsoft.com/office/drawing/2014/main" id="{4F17D20B-1D56-49F4-A3FA-BA2565915C0D}"/>
                </a:ext>
              </a:extLst>
            </p:cNvPr>
            <p:cNvSpPr txBox="1"/>
            <p:nvPr/>
          </p:nvSpPr>
          <p:spPr>
            <a:xfrm>
              <a:off x="10200026" y="4704009"/>
              <a:ext cx="756285" cy="401391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b="1" dirty="0">
                  <a:solidFill>
                    <a:srgbClr val="FF0000"/>
                  </a:solidFill>
                  <a:latin typeface="+mj-lt"/>
                  <a:cs typeface="Arial MT"/>
                </a:rPr>
                <a:t>2002</a:t>
              </a:r>
              <a:endParaRPr sz="1800" dirty="0">
                <a:solidFill>
                  <a:srgbClr val="FF0000"/>
                </a:solidFill>
                <a:latin typeface="+mj-lt"/>
                <a:cs typeface="Arial MT"/>
              </a:endParaRPr>
            </a:p>
          </p:txBody>
        </p:sp>
        <p:sp>
          <p:nvSpPr>
            <p:cNvPr id="175" name="object 18">
              <a:extLst>
                <a:ext uri="{FF2B5EF4-FFF2-40B4-BE49-F238E27FC236}">
                  <a16:creationId xmlns:a16="http://schemas.microsoft.com/office/drawing/2014/main" id="{80157DE0-CA24-48ED-96A5-F1E19CC8560D}"/>
                </a:ext>
              </a:extLst>
            </p:cNvPr>
            <p:cNvSpPr txBox="1"/>
            <p:nvPr/>
          </p:nvSpPr>
          <p:spPr>
            <a:xfrm>
              <a:off x="10205922" y="6111302"/>
              <a:ext cx="756285" cy="289498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dirty="0">
                  <a:solidFill>
                    <a:srgbClr val="FF0000"/>
                  </a:solidFill>
                  <a:latin typeface="+mj-lt"/>
                  <a:cs typeface="Arial MT"/>
                </a:rPr>
                <a:t>Avril</a:t>
              </a:r>
              <a:endParaRPr sz="1600" b="1" dirty="0">
                <a:solidFill>
                  <a:srgbClr val="FF0000"/>
                </a:solidFill>
                <a:latin typeface="+mj-lt"/>
                <a:cs typeface="Arial MT"/>
              </a:endParaRPr>
            </a:p>
          </p:txBody>
        </p:sp>
        <p:sp>
          <p:nvSpPr>
            <p:cNvPr id="198" name="object 18">
              <a:extLst>
                <a:ext uri="{FF2B5EF4-FFF2-40B4-BE49-F238E27FC236}">
                  <a16:creationId xmlns:a16="http://schemas.microsoft.com/office/drawing/2014/main" id="{40525773-357A-464A-AF12-A9912F8BF68F}"/>
                </a:ext>
              </a:extLst>
            </p:cNvPr>
            <p:cNvSpPr txBox="1"/>
            <p:nvPr/>
          </p:nvSpPr>
          <p:spPr>
            <a:xfrm>
              <a:off x="10211540" y="5821436"/>
              <a:ext cx="756285" cy="289498"/>
            </a:xfrm>
            <a:prstGeom prst="rect">
              <a:avLst/>
            </a:prstGeom>
            <a:noFill/>
          </p:spPr>
          <p:txBody>
            <a:bodyPr vert="horz" wrap="square" lIns="0" tIns="12700" rIns="0" bIns="0" rtlCol="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dirty="0">
                  <a:solidFill>
                    <a:srgbClr val="FF0000"/>
                  </a:solidFill>
                  <a:latin typeface="+mj-lt"/>
                  <a:cs typeface="Arial MT"/>
                </a:rPr>
                <a:t>Février</a:t>
              </a:r>
              <a:endParaRPr sz="1600" b="1" dirty="0">
                <a:solidFill>
                  <a:srgbClr val="FF0000"/>
                </a:solidFill>
                <a:latin typeface="+mj-lt"/>
                <a:cs typeface="Arial MT"/>
              </a:endParaRPr>
            </a:p>
          </p:txBody>
        </p:sp>
      </p:grpSp>
      <p:sp>
        <p:nvSpPr>
          <p:cNvPr id="210" name="object 2">
            <a:extLst>
              <a:ext uri="{FF2B5EF4-FFF2-40B4-BE49-F238E27FC236}">
                <a16:creationId xmlns:a16="http://schemas.microsoft.com/office/drawing/2014/main" id="{94E7685F-4AA6-43BD-83AA-5F2329CE8AA1}"/>
              </a:ext>
            </a:extLst>
          </p:cNvPr>
          <p:cNvSpPr/>
          <p:nvPr/>
        </p:nvSpPr>
        <p:spPr>
          <a:xfrm>
            <a:off x="401714" y="772146"/>
            <a:ext cx="5083810" cy="45720"/>
          </a:xfrm>
          <a:custGeom>
            <a:avLst/>
            <a:gdLst/>
            <a:ahLst/>
            <a:cxnLst/>
            <a:rect l="l" t="t" r="r" b="b"/>
            <a:pathLst>
              <a:path w="5083810" h="45719">
                <a:moveTo>
                  <a:pt x="5083594" y="0"/>
                </a:moveTo>
                <a:lnTo>
                  <a:pt x="5071237" y="0"/>
                </a:lnTo>
                <a:lnTo>
                  <a:pt x="12357" y="0"/>
                </a:lnTo>
                <a:lnTo>
                  <a:pt x="0" y="0"/>
                </a:lnTo>
                <a:lnTo>
                  <a:pt x="0" y="45707"/>
                </a:lnTo>
                <a:lnTo>
                  <a:pt x="12357" y="45707"/>
                </a:lnTo>
                <a:lnTo>
                  <a:pt x="5071237" y="45707"/>
                </a:lnTo>
                <a:lnTo>
                  <a:pt x="5083594" y="45707"/>
                </a:lnTo>
                <a:lnTo>
                  <a:pt x="5083594" y="0"/>
                </a:lnTo>
                <a:close/>
              </a:path>
            </a:pathLst>
          </a:custGeom>
          <a:solidFill>
            <a:srgbClr val="07207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12" name="object 3">
            <a:extLst>
              <a:ext uri="{FF2B5EF4-FFF2-40B4-BE49-F238E27FC236}">
                <a16:creationId xmlns:a16="http://schemas.microsoft.com/office/drawing/2014/main" id="{54EFECEA-6459-494F-B429-EDBA4F1D6E5E}"/>
              </a:ext>
            </a:extLst>
          </p:cNvPr>
          <p:cNvSpPr txBox="1">
            <a:spLocks/>
          </p:cNvSpPr>
          <p:nvPr/>
        </p:nvSpPr>
        <p:spPr>
          <a:xfrm>
            <a:off x="389324" y="297657"/>
            <a:ext cx="1112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000" dirty="0">
                <a:solidFill>
                  <a:srgbClr val="B31E3A"/>
                </a:solidFill>
                <a:latin typeface="+mj-lt"/>
              </a:rPr>
              <a:t>2. Le contrôle légal avant LSRF : trajectoire historique et institutionnelle</a:t>
            </a:r>
            <a:endParaRPr lang="fr-FR" sz="3000" spc="-10" dirty="0">
              <a:solidFill>
                <a:srgbClr val="B31E3A"/>
              </a:solidFill>
              <a:latin typeface="+mj-lt"/>
            </a:endParaRP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00CC7635-0F05-43E8-8996-0AEE17FC7114}"/>
              </a:ext>
            </a:extLst>
          </p:cNvPr>
          <p:cNvSpPr txBox="1"/>
          <p:nvPr/>
        </p:nvSpPr>
        <p:spPr>
          <a:xfrm>
            <a:off x="389091" y="1309846"/>
            <a:ext cx="50964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 marR="5080" algn="l">
              <a:lnSpc>
                <a:spcPct val="100000"/>
              </a:lnSpc>
              <a:spcBef>
                <a:spcPts val="100"/>
              </a:spcBef>
              <a:defRPr>
                <a:solidFill>
                  <a:srgbClr val="B31E3A"/>
                </a:solidFill>
                <a:latin typeface="Arial MT"/>
                <a:cs typeface="Arial MT"/>
              </a:defRPr>
            </a:lvl1pPr>
          </a:lstStyle>
          <a:p>
            <a:pPr algn="just"/>
            <a:r>
              <a:rPr lang="fr-FR" i="1" dirty="0">
                <a:solidFill>
                  <a:srgbClr val="071F70"/>
                </a:solidFill>
                <a:latin typeface="+mj-lt"/>
              </a:rPr>
              <a:t>De l’acquiescement à un vrai acteur de gouvernance </a:t>
            </a:r>
          </a:p>
        </p:txBody>
      </p:sp>
      <p:sp>
        <p:nvSpPr>
          <p:cNvPr id="84" name="object 3">
            <a:extLst>
              <a:ext uri="{FF2B5EF4-FFF2-40B4-BE49-F238E27FC236}">
                <a16:creationId xmlns:a16="http://schemas.microsoft.com/office/drawing/2014/main" id="{30A86903-E210-43F0-80FF-465FCE4A25A6}"/>
              </a:ext>
            </a:extLst>
          </p:cNvPr>
          <p:cNvSpPr txBox="1">
            <a:spLocks/>
          </p:cNvSpPr>
          <p:nvPr/>
        </p:nvSpPr>
        <p:spPr>
          <a:xfrm>
            <a:off x="389091" y="852432"/>
            <a:ext cx="524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5F5F60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0070C0"/>
                </a:solidFill>
                <a:latin typeface="+mj-lt"/>
              </a:rPr>
              <a:t>Presqu’un siècle d’existence</a:t>
            </a:r>
          </a:p>
        </p:txBody>
      </p:sp>
    </p:spTree>
    <p:extLst>
      <p:ext uri="{BB962C8B-B14F-4D97-AF65-F5344CB8AC3E}">
        <p14:creationId xmlns:p14="http://schemas.microsoft.com/office/powerpoint/2010/main" val="33677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93" grpId="0"/>
      <p:bldP spid="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8802</TotalTime>
  <Words>4359</Words>
  <Application>Microsoft Office PowerPoint</Application>
  <PresentationFormat>Grand écran</PresentationFormat>
  <Paragraphs>476</Paragraphs>
  <Slides>30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Arial</vt:lpstr>
      <vt:lpstr>Arial MT</vt:lpstr>
      <vt:lpstr>Calibri</vt:lpstr>
      <vt:lpstr>Fira Sans Extra Condensed</vt:lpstr>
      <vt:lpstr>Fira Sans Extra Condensed Medium</vt:lpstr>
      <vt:lpstr>Montserrat Medium</vt:lpstr>
      <vt:lpstr>Montserrat SemiBold</vt:lpstr>
      <vt:lpstr>Roboto</vt:lpstr>
      <vt:lpstr>Sitka Small</vt:lpstr>
      <vt:lpstr>Trebuchet MS</vt:lpstr>
      <vt:lpstr>Wingdings</vt:lpstr>
      <vt:lpstr>Office Theme</vt:lpstr>
      <vt:lpstr>La LSRF deux décennies après: l’héritage et les nouveaux défis du contrôle légal</vt:lpstr>
      <vt:lpstr>Sommaire </vt:lpstr>
      <vt:lpstr>Genèse et piliers de la LSRF</vt:lpstr>
      <vt:lpstr>Présentation PowerPoint</vt:lpstr>
      <vt:lpstr>Présentation PowerPoint</vt:lpstr>
      <vt:lpstr>Le contrôle légal avant LSRF: trajectoire historique et institutionnelle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Apports et portée de la LSRF dans l’évolution du contrôle légal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Après 20 ans de LSRF : quelles réformes pour un audit plus indépendant et plus crédible?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Lindfield, Gloria</dc:creator>
  <cp:lastModifiedBy>Manara Toukabri</cp:lastModifiedBy>
  <cp:revision>522</cp:revision>
  <dcterms:created xsi:type="dcterms:W3CDTF">2024-11-07T09:25:40Z</dcterms:created>
  <dcterms:modified xsi:type="dcterms:W3CDTF">2025-10-18T08:31:11Z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2024-11-07T00:00:00Z</vt:filetime>
  </property>
  <property fmtid="{D5CDD505-2E9C-101B-9397-08002B2CF9AE}" pid="5" name="Producer">
    <vt:lpwstr>Microsoft® PowerPoint® for Microsoft 365</vt:lpwstr>
  </property>
</Properties>
</file>